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3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9" r:id="rId21"/>
    <p:sldId id="273" r:id="rId22"/>
    <p:sldId id="274" r:id="rId23"/>
    <p:sldId id="280" r:id="rId24"/>
    <p:sldId id="284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421" autoAdjust="0"/>
  </p:normalViewPr>
  <p:slideViewPr>
    <p:cSldViewPr>
      <p:cViewPr>
        <p:scale>
          <a:sx n="79" d="100"/>
          <a:sy n="79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2063-4252-4568-94FD-71E8F552C95F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2AC63-0E85-40D4-A817-639652F7D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893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2AC63-0E85-40D4-A817-639652F7D43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578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2AC63-0E85-40D4-A817-639652F7D430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 userDrawn="1"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5733256"/>
            <a:ext cx="2133600" cy="365125"/>
          </a:xfrm>
        </p:spPr>
        <p:txBody>
          <a:bodyPr/>
          <a:lstStyle/>
          <a:p>
            <a:fld id="{E390B229-C4B5-404E-92FC-DF52E07376EF}" type="datetimeFigureOut">
              <a:rPr lang="ru-RU" smtClean="0"/>
              <a:pPr/>
              <a:t>31.10.2016</a:t>
            </a:fld>
            <a:endParaRPr lang="ru-RU"/>
          </a:p>
        </p:txBody>
      </p:sp>
    </p:spTree>
  </p:cSld>
  <p:clrMapOvr>
    <a:masterClrMapping/>
  </p:clrMapOvr>
  <p:transition spd="slow">
    <p:wipe/>
  </p:transition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B229-C4B5-404E-92FC-DF52E07376EF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0425-406D-4786-A20A-7B670A9A9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B229-C4B5-404E-92FC-DF52E07376EF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0425-406D-4786-A20A-7B670A9A9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B229-C4B5-404E-92FC-DF52E07376EF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0425-406D-4786-A20A-7B670A9A9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B229-C4B5-404E-92FC-DF52E07376EF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0425-406D-4786-A20A-7B670A9A9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B229-C4B5-404E-92FC-DF52E07376EF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0425-406D-4786-A20A-7B670A9A9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B229-C4B5-404E-92FC-DF52E07376EF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0425-406D-4786-A20A-7B670A9A9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B229-C4B5-404E-92FC-DF52E07376EF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0425-406D-4786-A20A-7B670A9A9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B229-C4B5-404E-92FC-DF52E07376EF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0425-406D-4786-A20A-7B670A9A9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B229-C4B5-404E-92FC-DF52E07376EF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0425-406D-4786-A20A-7B670A9A9D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B229-C4B5-404E-92FC-DF52E07376EF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0425-406D-4786-A20A-7B670A9A9D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390B229-C4B5-404E-92FC-DF52E07376EF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42D0425-406D-4786-A20A-7B670A9A9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694" y="190293"/>
            <a:ext cx="4259127" cy="287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>
          <a:xfrm>
            <a:off x="5868144" y="1124744"/>
            <a:ext cx="2133600" cy="365125"/>
          </a:xfrm>
        </p:spPr>
        <p:txBody>
          <a:bodyPr/>
          <a:lstStyle/>
          <a:p>
            <a:fld id="{D7F6D6DC-1E5A-4C54-8C08-2EFA6FB75B00}" type="datetime1">
              <a:rPr lang="ru-RU" sz="32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31.10.2016</a:t>
            </a:fld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3424726"/>
            <a:ext cx="4662311" cy="335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044" y="2564904"/>
            <a:ext cx="3759912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647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34" y="881582"/>
            <a:ext cx="3384376" cy="3661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4624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Диалоговые окна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910" y="834729"/>
            <a:ext cx="5324578" cy="37463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941168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Переключатель</a:t>
            </a:r>
            <a:r>
              <a:rPr lang="ru-RU" sz="3200" dirty="0"/>
              <a:t> – </a:t>
            </a:r>
            <a:r>
              <a:rPr lang="ru-RU" sz="2800" dirty="0"/>
              <a:t>служит для выбора  одного из взаимоисключающих вариантов, варианты выбора представлены в форме маленьких белых кружков.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69064" y="3501008"/>
            <a:ext cx="1080120" cy="6480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1920" y="1287048"/>
            <a:ext cx="792088" cy="4320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57356" y="4429132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Управляющие элементы: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805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34" y="881582"/>
            <a:ext cx="3384376" cy="3661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4624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Диалоговые окна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910" y="834729"/>
            <a:ext cx="5324578" cy="37463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94116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Ползунок</a:t>
            </a:r>
            <a:r>
              <a:rPr lang="ru-RU" sz="3200" dirty="0"/>
              <a:t> – </a:t>
            </a:r>
            <a:r>
              <a:rPr lang="ru-RU" sz="2800" dirty="0"/>
              <a:t>позволяет плавно изменять значение, какого либо параметра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92752" y="1124744"/>
            <a:ext cx="1512168" cy="201622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57356" y="4429132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Управляющие элементы: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805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окошечко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417082"/>
            <a:ext cx="2730973" cy="30833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949" y="1530528"/>
            <a:ext cx="3647549" cy="27318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102" y="3501008"/>
            <a:ext cx="2388842" cy="18184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Прямоугольник 1"/>
          <p:cNvSpPr/>
          <p:nvPr/>
        </p:nvSpPr>
        <p:spPr>
          <a:xfrm>
            <a:off x="467544" y="764704"/>
            <a:ext cx="3674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Диалоговые панели</a:t>
            </a:r>
            <a:endParaRPr lang="ru-RU" sz="3200" u="sng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4498" y="3501008"/>
            <a:ext cx="4811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Окна папок и приложений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929330"/>
            <a:ext cx="3501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Контекстные меню</a:t>
            </a:r>
            <a:endParaRPr lang="ru-RU" sz="3200" u="sng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4509120"/>
            <a:ext cx="3984530" cy="19841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163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2332086"/>
            <a:ext cx="5760640" cy="4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44624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Окна папок и приложений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056015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Рабочая область </a:t>
            </a:r>
            <a:r>
              <a:rPr lang="ru-RU" dirty="0" smtClean="0"/>
              <a:t>– </a:t>
            </a:r>
            <a:r>
              <a:rPr lang="ru-RU" sz="2800" dirty="0" smtClean="0"/>
              <a:t>внутренняя часть окна, в которой производится работа с файлами, дисками, документами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9872" y="3124174"/>
            <a:ext cx="4032448" cy="33123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571480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элементы окна: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061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2332086"/>
            <a:ext cx="5760640" cy="4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44624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Окна папок и приложений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056015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Заголовок окна</a:t>
            </a:r>
            <a:r>
              <a:rPr lang="ru-RU" sz="3200" dirty="0"/>
              <a:t> – </a:t>
            </a:r>
            <a:r>
              <a:rPr lang="ru-RU" sz="2800" dirty="0"/>
              <a:t>строка под верхней границей окна, содержащая название окна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2250934"/>
            <a:ext cx="5904656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571480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элементы окна: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6596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2332086"/>
            <a:ext cx="5760640" cy="4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44624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Окна папок и приложений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2844" y="1000107"/>
            <a:ext cx="8964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Меню управления состоянием окна</a:t>
            </a:r>
            <a:r>
              <a:rPr lang="ru-RU" sz="3200" dirty="0"/>
              <a:t> – </a:t>
            </a:r>
            <a:r>
              <a:rPr lang="ru-RU" sz="2800" dirty="0"/>
              <a:t>кнопка слева в строке заголовка открывает меню, которое позволяет развернуть, свернуть или закрыть окно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400" y="2538966"/>
            <a:ext cx="2324520" cy="166532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691680" y="2314942"/>
            <a:ext cx="216024" cy="2331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571480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элементы окна: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392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2332086"/>
            <a:ext cx="5760640" cy="4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44624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Окна папок и приложений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000108"/>
            <a:ext cx="8784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Кнопки управления состоянием окна</a:t>
            </a:r>
            <a:r>
              <a:rPr lang="ru-RU" sz="3200" dirty="0"/>
              <a:t> - </a:t>
            </a:r>
            <a:r>
              <a:rPr lang="ru-RU" sz="2800" dirty="0"/>
              <a:t>кнопки справа в строке заголовка открывает меню, которое позволяет развернуть, свернуть или закрыть окно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76256" y="2319518"/>
            <a:ext cx="648072" cy="2285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0112" y="2620118"/>
            <a:ext cx="93610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Свернуть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0232" y="2829866"/>
            <a:ext cx="1080120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</a:t>
            </a:r>
            <a:r>
              <a:rPr lang="ru-RU" sz="1400" dirty="0" smtClean="0"/>
              <a:t>азвернуть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48364" y="2620118"/>
            <a:ext cx="93610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Закрыть</a:t>
            </a:r>
            <a:endParaRPr lang="ru-RU" sz="1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6560792" y="2566398"/>
            <a:ext cx="360040" cy="1800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7452320" y="2565826"/>
            <a:ext cx="360040" cy="1800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0"/>
            <a:endCxn id="6" idx="2"/>
          </p:cNvCxnSpPr>
          <p:nvPr/>
        </p:nvCxnSpPr>
        <p:spPr>
          <a:xfrm flipV="1">
            <a:off x="7200292" y="2548110"/>
            <a:ext cx="0" cy="2817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28728" y="571480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элементы окна: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392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2332086"/>
            <a:ext cx="5760640" cy="4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44624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Окна папок и приложений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2844" y="1000107"/>
            <a:ext cx="8858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Меню окна</a:t>
            </a:r>
            <a:r>
              <a:rPr lang="ru-RU" sz="3200" dirty="0"/>
              <a:t> – </a:t>
            </a:r>
            <a:r>
              <a:rPr lang="ru-RU" sz="2800" dirty="0"/>
              <a:t>располагается под заголовком и представляет собой перечень тематически сгруппированных команд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2476102"/>
            <a:ext cx="2448272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571480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элементы окна: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392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2332086"/>
            <a:ext cx="5760640" cy="4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44624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Окна папок и приложений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014225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Панель инструментов</a:t>
            </a:r>
            <a:r>
              <a:rPr lang="ru-RU" sz="3200" dirty="0"/>
              <a:t> – </a:t>
            </a:r>
            <a:r>
              <a:rPr lang="ru-RU" sz="2000" dirty="0"/>
              <a:t>располагается под строкой меню и представляет собой набор кнопок, которые обеспечивают быстрый доступ к наиболее важным и часто используемым пунктам меню окна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2664133"/>
            <a:ext cx="295232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571480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элементы окна: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392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2357430"/>
            <a:ext cx="5760640" cy="4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44624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Окна папок и приложений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27453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Поле адреса</a:t>
            </a:r>
            <a:r>
              <a:rPr lang="ru-RU" sz="3200" dirty="0"/>
              <a:t> – </a:t>
            </a:r>
            <a:r>
              <a:rPr lang="ru-RU" sz="2800" dirty="0"/>
              <a:t>располагается под панелью инструментов, позволяет ввести путь к папке или файлу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2960926"/>
            <a:ext cx="5184576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571480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элементы окна: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2042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897" y="4653136"/>
            <a:ext cx="864096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Графический интерфейс операционных систем и приложений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-243408"/>
            <a:ext cx="5715000" cy="4286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684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2332086"/>
            <a:ext cx="5760640" cy="4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44624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Окна папок и приложений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056015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Список папок</a:t>
            </a:r>
            <a:r>
              <a:rPr lang="ru-RU" sz="3200" dirty="0" smtClean="0"/>
              <a:t> – </a:t>
            </a:r>
            <a:r>
              <a:rPr lang="ru-RU" sz="2800" dirty="0" smtClean="0"/>
              <a:t>располагается в левой части окна, позволяет быстро переходить от папки к папке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198462"/>
            <a:ext cx="1737312" cy="32861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571480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элементы окна: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2042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2332086"/>
            <a:ext cx="5760640" cy="4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44624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Окна папок и приложений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000107"/>
            <a:ext cx="8784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Границы</a:t>
            </a:r>
            <a:r>
              <a:rPr lang="ru-RU" sz="3200" dirty="0"/>
              <a:t> – </a:t>
            </a:r>
            <a:r>
              <a:rPr lang="ru-RU" sz="2800" dirty="0"/>
              <a:t>рамка, ограничивающая окно с четырех сторон. Размеры окна можно изменять, ухватив и перемещая границу мышью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1115616" y="3916262"/>
            <a:ext cx="57606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flipH="1">
            <a:off x="7452320" y="3894346"/>
            <a:ext cx="57606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8728" y="571480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элементы окна: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3174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4624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Окна папок и приложений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033991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Полосы прокрутки</a:t>
            </a:r>
            <a:r>
              <a:rPr lang="ru-RU" sz="3200" dirty="0"/>
              <a:t> – </a:t>
            </a:r>
            <a:r>
              <a:rPr lang="ru-RU" sz="2400" dirty="0"/>
              <a:t>появляются, если содержимое окна имеет больший размер, чем рабочая область окна, позволяют перемещать содержимое окна по вертикали и горизонтали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691680" y="2332086"/>
            <a:ext cx="5760640" cy="4311624"/>
            <a:chOff x="1691680" y="2276872"/>
            <a:chExt cx="5760640" cy="431162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91680" y="2276872"/>
              <a:ext cx="5760640" cy="4311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3448" y="3096392"/>
              <a:ext cx="136306" cy="3309198"/>
            </a:xfrm>
            <a:prstGeom prst="rect">
              <a:avLst/>
            </a:prstGeom>
          </p:spPr>
        </p:pic>
      </p:grpSp>
      <p:sp>
        <p:nvSpPr>
          <p:cNvPr id="6" name="Скругленный прямоугольник 5"/>
          <p:cNvSpPr/>
          <p:nvPr/>
        </p:nvSpPr>
        <p:spPr>
          <a:xfrm>
            <a:off x="7227152" y="3069310"/>
            <a:ext cx="288032" cy="345638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571480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элементы окна: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3174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4624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Основные типы окон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034" y="857232"/>
            <a:ext cx="4295084" cy="321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окно Паинт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1142984"/>
            <a:ext cx="4357718" cy="3493427"/>
          </a:xfrm>
          <a:prstGeom prst="rect">
            <a:avLst/>
          </a:prstGeom>
        </p:spPr>
      </p:pic>
      <p:pic>
        <p:nvPicPr>
          <p:cNvPr id="5" name="Рисунок 4" descr="окно гимп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662" y="3000372"/>
            <a:ext cx="5611334" cy="3429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1865510"/>
            <a:ext cx="240269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Окна папок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2017910"/>
            <a:ext cx="364598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Окна приложений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7302" y="3933056"/>
            <a:ext cx="3050762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Окна документов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окошечко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417082"/>
            <a:ext cx="2730973" cy="30833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949" y="1530528"/>
            <a:ext cx="3647549" cy="27318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102" y="3501008"/>
            <a:ext cx="2388842" cy="18184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Прямоугольник 1"/>
          <p:cNvSpPr/>
          <p:nvPr/>
        </p:nvSpPr>
        <p:spPr>
          <a:xfrm>
            <a:off x="467544" y="764704"/>
            <a:ext cx="3240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Диалоговые окна</a:t>
            </a:r>
            <a:endParaRPr lang="ru-RU" sz="3200" u="sng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4498" y="3501008"/>
            <a:ext cx="4811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Окна папок и приложений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929330"/>
            <a:ext cx="3501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Контекстные меню</a:t>
            </a:r>
            <a:endParaRPr lang="ru-RU" sz="3200" u="sng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4509120"/>
            <a:ext cx="3984530" cy="19841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163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4624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Контекстное меню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901169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позволяет </a:t>
            </a:r>
            <a:r>
              <a:rPr lang="ru-RU" sz="3200" dirty="0"/>
              <a:t>ознакомиться </a:t>
            </a:r>
            <a:r>
              <a:rPr lang="ru-RU" sz="3200" dirty="0" smtClean="0"/>
              <a:t>со свойствами дисков, папок и файлов, </a:t>
            </a:r>
            <a:r>
              <a:rPr lang="ru-RU" sz="3200" dirty="0"/>
              <a:t>а так же выполнить над этими объектами различные операции (копирование, удаление, перемещение и др.)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898" y="3140968"/>
            <a:ext cx="481236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989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62827"/>
            <a:ext cx="86409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Задание 1.</a:t>
            </a: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ru-RU" sz="2400" dirty="0" smtClean="0"/>
              <a:t>С использованием диалогового окна </a:t>
            </a:r>
            <a:r>
              <a:rPr lang="ru-RU" sz="2400" b="1" i="1" dirty="0" smtClean="0"/>
              <a:t>Дата и время </a:t>
            </a:r>
            <a:r>
              <a:rPr lang="ru-RU" sz="2400" dirty="0" smtClean="0"/>
              <a:t>в ОС </a:t>
            </a:r>
            <a:r>
              <a:rPr lang="ru-RU" sz="2400" dirty="0" err="1" smtClean="0"/>
              <a:t>Windows</a:t>
            </a:r>
            <a:r>
              <a:rPr lang="ru-RU" sz="2400" dirty="0" smtClean="0"/>
              <a:t> определить день недели, в который вы родились.</a:t>
            </a:r>
          </a:p>
          <a:p>
            <a:endParaRPr lang="ru-RU" sz="2400" dirty="0" smtClean="0"/>
          </a:p>
          <a:p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Задание 2.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ru-RU" sz="2400" dirty="0" smtClean="0"/>
              <a:t>Определить разницу во времени между местом вашего проживания и Гринвичем.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88640"/>
            <a:ext cx="604867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Практическая работа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«Установка даты и времени с использованием графического интерфейса операционной системы»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067666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B7E9-4FCB-4984-9703-D4560CE08EF7}" type="datetime1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692696"/>
            <a:ext cx="756084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Домашняя работа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312" y="1916832"/>
            <a:ext cx="5491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/>
              <a:t>Учить записи по тетради</a:t>
            </a:r>
            <a:endParaRPr lang="ru-RU" sz="3600" i="1" dirty="0"/>
          </a:p>
        </p:txBody>
      </p:sp>
      <p:pic>
        <p:nvPicPr>
          <p:cNvPr id="1026" name="Picture 2" descr="C:\Program Files\Microsoft Office\CLIPART\PUB60COR\J0295069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715008" y="2857496"/>
            <a:ext cx="2525895" cy="1816103"/>
          </a:xfrm>
          <a:prstGeom prst="rect">
            <a:avLst/>
          </a:prstGeom>
          <a:noFill/>
        </p:spPr>
      </p:pic>
      <p:pic>
        <p:nvPicPr>
          <p:cNvPr id="1028" name="Picture 4" descr="C:\Program Files\Microsoft Office\CLIPART\PUB60COR\ED00010_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2857496"/>
            <a:ext cx="3100387" cy="3468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2011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2992" y="2420888"/>
            <a:ext cx="8352928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Графический интерфейс позволяет осуществлять взаимодействие человека с компьютером в форме диалога с использованием окон и меню.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97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окошечко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417082"/>
            <a:ext cx="2730973" cy="30833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949" y="1530528"/>
            <a:ext cx="3647549" cy="27318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102" y="3501008"/>
            <a:ext cx="2388842" cy="18184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Прямоугольник 1"/>
          <p:cNvSpPr/>
          <p:nvPr/>
        </p:nvSpPr>
        <p:spPr>
          <a:xfrm>
            <a:off x="467544" y="764704"/>
            <a:ext cx="3240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Диалоговые окна</a:t>
            </a:r>
            <a:endParaRPr lang="ru-RU" sz="3200" u="sng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4498" y="3501008"/>
            <a:ext cx="4811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Окна папок и приложений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929330"/>
            <a:ext cx="3501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Контекстные меню</a:t>
            </a:r>
            <a:endParaRPr lang="ru-RU" sz="3200" u="sng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4509120"/>
            <a:ext cx="3984530" cy="19841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106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34" y="881582"/>
            <a:ext cx="3384376" cy="3661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4624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Диалоговые окна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910" y="834729"/>
            <a:ext cx="5324578" cy="37463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941168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Кнопка</a:t>
            </a:r>
            <a:r>
              <a:rPr lang="ru-RU" sz="2800" dirty="0" smtClean="0"/>
              <a:t> – обеспечивает выполнение того или иного действия, а надпись на кнопке поясняет ее назначение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12360" y="1080729"/>
            <a:ext cx="1080120" cy="9361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5976" y="1844823"/>
            <a:ext cx="1080120" cy="4320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66384" y="2843605"/>
            <a:ext cx="1453488" cy="3787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57356" y="4429132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Управляющие элементы: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0664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34" y="881582"/>
            <a:ext cx="3384376" cy="3661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4624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Диалоговые окна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910" y="834729"/>
            <a:ext cx="5324578" cy="37463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94116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Текстовое поле</a:t>
            </a:r>
            <a:r>
              <a:rPr lang="ru-RU" sz="3200" dirty="0"/>
              <a:t> – </a:t>
            </a:r>
            <a:r>
              <a:rPr lang="ru-RU" sz="2800" dirty="0"/>
              <a:t>в него можно ввести последовательность символов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13176" y="1447653"/>
            <a:ext cx="1453488" cy="3787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4429132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Управляющие элементы: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0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836275"/>
            <a:ext cx="5333579" cy="3744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4624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Диалоговые окна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941168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Раскрывающийся список</a:t>
            </a:r>
            <a:r>
              <a:rPr lang="ru-RU" sz="3200" dirty="0"/>
              <a:t> – </a:t>
            </a:r>
            <a:r>
              <a:rPr lang="ru-RU" sz="2800" dirty="0"/>
              <a:t>представляет собой набор значений и выглядит как текстовое поле, снабженное кнопкой с направленной вниз стрелкой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4008" y="2708920"/>
            <a:ext cx="1440160" cy="9361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284" y="900570"/>
            <a:ext cx="3330311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00034" y="2807028"/>
            <a:ext cx="1500198" cy="11614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57356" y="4429132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Управляющие элементы: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805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34" y="881582"/>
            <a:ext cx="3384376" cy="3661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4624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Диалоговые окна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910" y="834729"/>
            <a:ext cx="5324578" cy="37463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941168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Счетчик</a:t>
            </a:r>
            <a:r>
              <a:rPr lang="ru-RU" sz="3200" dirty="0"/>
              <a:t> – </a:t>
            </a:r>
            <a:r>
              <a:rPr lang="ru-RU" sz="2800" dirty="0"/>
              <a:t>представляет собой пару стрелок, которые позволяют увеличить или уменьшить значение в связанном с ним поле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1256" y="3140969"/>
            <a:ext cx="1178416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4429132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Управляющие элементы: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805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34" y="881582"/>
            <a:ext cx="3384376" cy="3661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4624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Диалоговые окна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910" y="834729"/>
            <a:ext cx="5324578" cy="37463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909149"/>
            <a:ext cx="82089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Флажок</a:t>
            </a:r>
            <a:r>
              <a:rPr lang="ru-RU" sz="3200" dirty="0"/>
              <a:t> – </a:t>
            </a:r>
            <a:r>
              <a:rPr lang="ru-RU" sz="2800" dirty="0"/>
              <a:t>обеспечивает присваивание какому-либо параметру определенного значения. Флажки могут располагаться как группами, так и поодиночке.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23928" y="4130792"/>
            <a:ext cx="1368152" cy="2697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056" y="3447289"/>
            <a:ext cx="1080120" cy="72007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56248" y="3140969"/>
            <a:ext cx="1619608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57356" y="4429132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Управляющие элементы: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805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Паркет">
  <a:themeElements>
    <a:clrScheme name="Другая 1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F4ED5B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566</TotalTime>
  <Words>560</Words>
  <Application>Microsoft Office PowerPoint</Application>
  <PresentationFormat>Экран (4:3)</PresentationFormat>
  <Paragraphs>84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Delphin</dc:creator>
  <cp:lastModifiedBy>Богдан Чернов</cp:lastModifiedBy>
  <cp:revision>52</cp:revision>
  <dcterms:created xsi:type="dcterms:W3CDTF">2012-11-13T09:12:03Z</dcterms:created>
  <dcterms:modified xsi:type="dcterms:W3CDTF">2016-10-31T17:13:14Z</dcterms:modified>
</cp:coreProperties>
</file>