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92" r:id="rId3"/>
    <p:sldId id="258" r:id="rId4"/>
    <p:sldId id="270" r:id="rId5"/>
    <p:sldId id="269" r:id="rId6"/>
    <p:sldId id="271" r:id="rId7"/>
    <p:sldId id="275" r:id="rId8"/>
    <p:sldId id="280" r:id="rId9"/>
    <p:sldId id="281" r:id="rId10"/>
    <p:sldId id="282" r:id="rId11"/>
    <p:sldId id="283" r:id="rId12"/>
    <p:sldId id="284" r:id="rId13"/>
    <p:sldId id="285" r:id="rId14"/>
    <p:sldId id="286" r:id="rId15"/>
    <p:sldId id="287" r:id="rId16"/>
    <p:sldId id="288" r:id="rId17"/>
    <p:sldId id="289" r:id="rId1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9" d="100"/>
          <a:sy n="79" d="100"/>
        </p:scale>
        <p:origin x="-1260" y="-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0DC1C-8E97-4E12-97B5-E0EF108BD270}" type="datetimeFigureOut">
              <a:rPr lang="ru-RU" smtClean="0"/>
              <a:pPr/>
              <a:t>20.11.2016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2BF8AD-7304-4B0B-9E30-A2F7CC16963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strips dir="r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0DC1C-8E97-4E12-97B5-E0EF108BD270}" type="datetimeFigureOut">
              <a:rPr lang="ru-RU" smtClean="0"/>
              <a:pPr/>
              <a:t>20.11.2016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2BF8AD-7304-4B0B-9E30-A2F7CC16963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strips dir="r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0DC1C-8E97-4E12-97B5-E0EF108BD270}" type="datetimeFigureOut">
              <a:rPr lang="ru-RU" smtClean="0"/>
              <a:pPr/>
              <a:t>20.11.2016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2BF8AD-7304-4B0B-9E30-A2F7CC16963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strips dir="r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0DC1C-8E97-4E12-97B5-E0EF108BD270}" type="datetimeFigureOut">
              <a:rPr lang="ru-RU" smtClean="0"/>
              <a:pPr/>
              <a:t>20.11.2016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2BF8AD-7304-4B0B-9E30-A2F7CC16963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strips dir="r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0DC1C-8E97-4E12-97B5-E0EF108BD270}" type="datetimeFigureOut">
              <a:rPr lang="ru-RU" smtClean="0"/>
              <a:pPr/>
              <a:t>20.11.2016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2BF8AD-7304-4B0B-9E30-A2F7CC16963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strips dir="r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0DC1C-8E97-4E12-97B5-E0EF108BD270}" type="datetimeFigureOut">
              <a:rPr lang="ru-RU" smtClean="0"/>
              <a:pPr/>
              <a:t>20.11.2016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2BF8AD-7304-4B0B-9E30-A2F7CC16963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strips dir="r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0DC1C-8E97-4E12-97B5-E0EF108BD270}" type="datetimeFigureOut">
              <a:rPr lang="ru-RU" smtClean="0"/>
              <a:pPr/>
              <a:t>20.11.2016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2BF8AD-7304-4B0B-9E30-A2F7CC16963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strips dir="r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0DC1C-8E97-4E12-97B5-E0EF108BD270}" type="datetimeFigureOut">
              <a:rPr lang="ru-RU" smtClean="0"/>
              <a:pPr/>
              <a:t>20.11.2016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2BF8AD-7304-4B0B-9E30-A2F7CC16963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strips dir="r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0DC1C-8E97-4E12-97B5-E0EF108BD270}" type="datetimeFigureOut">
              <a:rPr lang="ru-RU" smtClean="0"/>
              <a:pPr/>
              <a:t>20.11.2016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2BF8AD-7304-4B0B-9E30-A2F7CC16963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strips dir="r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0DC1C-8E97-4E12-97B5-E0EF108BD270}" type="datetimeFigureOut">
              <a:rPr lang="ru-RU" smtClean="0"/>
              <a:pPr/>
              <a:t>20.11.2016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2BF8AD-7304-4B0B-9E30-A2F7CC16963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strips dir="r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0DC1C-8E97-4E12-97B5-E0EF108BD270}" type="datetimeFigureOut">
              <a:rPr lang="ru-RU" smtClean="0"/>
              <a:pPr/>
              <a:t>20.11.2016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2BF8AD-7304-4B0B-9E30-A2F7CC16963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strips dir="r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10DC1C-8E97-4E12-97B5-E0EF108BD270}" type="datetimeFigureOut">
              <a:rPr lang="ru-RU" smtClean="0"/>
              <a:pPr/>
              <a:t>20.11.2016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2BF8AD-7304-4B0B-9E30-A2F7CC16963B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>
    <p:strips dir="rd"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slide" Target="slide6.xml"/><Relationship Id="rId3" Type="http://schemas.openxmlformats.org/officeDocument/2006/relationships/slide" Target="slide2.xml"/><Relationship Id="rId7" Type="http://schemas.openxmlformats.org/officeDocument/2006/relationships/slide" Target="slide5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" Target="slide14.xml"/><Relationship Id="rId5" Type="http://schemas.openxmlformats.org/officeDocument/2006/relationships/slide" Target="slide12.xml"/><Relationship Id="rId4" Type="http://schemas.openxmlformats.org/officeDocument/2006/relationships/slide" Target="slide4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gi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7.xml"/><Relationship Id="rId7" Type="http://schemas.openxmlformats.org/officeDocument/2006/relationships/slide" Target="slide3.xm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6" Type="http://schemas.openxmlformats.org/officeDocument/2006/relationships/slide" Target="slide2.xml"/><Relationship Id="rId5" Type="http://schemas.openxmlformats.org/officeDocument/2006/relationships/slide" Target="slide6.xml"/><Relationship Id="rId4" Type="http://schemas.openxmlformats.org/officeDocument/2006/relationships/slide" Target="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8.xml"/><Relationship Id="rId4" Type="http://schemas.openxmlformats.org/officeDocument/2006/relationships/slide" Target="slide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85720" y="642918"/>
            <a:ext cx="4429156" cy="1428760"/>
          </a:xfrm>
        </p:spPr>
        <p:txBody>
          <a:bodyPr>
            <a:noAutofit/>
          </a:bodyPr>
          <a:lstStyle/>
          <a:p>
            <a:r>
              <a:rPr lang="ru-RU" b="1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Файловые менеджеры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Рисунок 3" descr="7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00628" y="214290"/>
            <a:ext cx="3879088" cy="3500462"/>
          </a:xfrm>
          <a:prstGeom prst="rect">
            <a:avLst/>
          </a:prstGeom>
        </p:spPr>
      </p:pic>
      <p:sp>
        <p:nvSpPr>
          <p:cNvPr id="5" name="Пятиугольник 4">
            <a:hlinkClick r:id="rId3" action="ppaction://hlinksldjump"/>
          </p:cNvPr>
          <p:cNvSpPr/>
          <p:nvPr/>
        </p:nvSpPr>
        <p:spPr>
          <a:xfrm>
            <a:off x="571472" y="2214554"/>
            <a:ext cx="4000528" cy="642942"/>
          </a:xfrm>
          <a:prstGeom prst="homePlate">
            <a:avLst/>
          </a:prstGeom>
          <a:solidFill>
            <a:schemeClr val="bg1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Назначение файловых менеджеров</a:t>
            </a:r>
            <a:endParaRPr lang="ru-RU" b="1" dirty="0">
              <a:solidFill>
                <a:schemeClr val="accent3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ятиугольник 5">
            <a:hlinkClick r:id="" action="ppaction://noaction"/>
          </p:cNvPr>
          <p:cNvSpPr/>
          <p:nvPr/>
        </p:nvSpPr>
        <p:spPr>
          <a:xfrm>
            <a:off x="571472" y="3143248"/>
            <a:ext cx="4000528" cy="642942"/>
          </a:xfrm>
          <a:prstGeom prst="homePlate">
            <a:avLst/>
          </a:prstGeom>
          <a:solidFill>
            <a:schemeClr val="bg1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Виды файловых менеджеров</a:t>
            </a:r>
            <a:endParaRPr lang="ru-RU" b="1" dirty="0">
              <a:solidFill>
                <a:schemeClr val="accent3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ятиугольник 6">
            <a:hlinkClick r:id="rId4" action="ppaction://hlinksldjump"/>
          </p:cNvPr>
          <p:cNvSpPr/>
          <p:nvPr/>
        </p:nvSpPr>
        <p:spPr>
          <a:xfrm>
            <a:off x="571472" y="4071942"/>
            <a:ext cx="4000528" cy="642942"/>
          </a:xfrm>
          <a:prstGeom prst="homePlate">
            <a:avLst/>
          </a:prstGeom>
          <a:solidFill>
            <a:schemeClr val="bg1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Total Commander</a:t>
            </a:r>
            <a:endParaRPr lang="ru-RU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9" name="Пятиугольник 8">
            <a:hlinkClick r:id="rId5" action="ppaction://hlinksldjump"/>
          </p:cNvPr>
          <p:cNvSpPr/>
          <p:nvPr/>
        </p:nvSpPr>
        <p:spPr>
          <a:xfrm>
            <a:off x="571472" y="5143512"/>
            <a:ext cx="4000528" cy="642942"/>
          </a:xfrm>
          <a:prstGeom prst="homePlate">
            <a:avLst/>
          </a:prstGeom>
          <a:solidFill>
            <a:schemeClr val="bg1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File Navigator </a:t>
            </a:r>
            <a:endParaRPr lang="ru-RU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10" name="Пятиугольник 9">
            <a:hlinkClick r:id="rId6" action="ppaction://hlinksldjump"/>
          </p:cNvPr>
          <p:cNvSpPr/>
          <p:nvPr/>
        </p:nvSpPr>
        <p:spPr>
          <a:xfrm>
            <a:off x="571472" y="6072206"/>
            <a:ext cx="4000528" cy="642942"/>
          </a:xfrm>
          <a:prstGeom prst="homePlate">
            <a:avLst/>
          </a:prstGeom>
          <a:solidFill>
            <a:schemeClr val="bg1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F</a:t>
            </a:r>
            <a:r>
              <a:rPr lang="ru-RU" b="1" dirty="0" err="1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reeCommander</a:t>
            </a:r>
            <a:r>
              <a:rPr lang="ru-RU" b="1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11" name="Нашивка 10">
            <a:hlinkClick r:id="rId7" action="ppaction://hlinksldjump"/>
          </p:cNvPr>
          <p:cNvSpPr/>
          <p:nvPr/>
        </p:nvSpPr>
        <p:spPr>
          <a:xfrm>
            <a:off x="4429124" y="4071942"/>
            <a:ext cx="2500330" cy="627508"/>
          </a:xfrm>
          <a:prstGeom prst="chevron">
            <a:avLst>
              <a:gd name="adj" fmla="val 50000"/>
            </a:avLst>
          </a:prstGeom>
          <a:solidFill>
            <a:schemeClr val="bg1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Назначение функциональных клавиш</a:t>
            </a:r>
            <a:endParaRPr lang="ru-RU" sz="1400" b="1" dirty="0">
              <a:solidFill>
                <a:schemeClr val="accent3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Нашивка 11">
            <a:hlinkClick r:id="rId8" action="ppaction://hlinksldjump"/>
          </p:cNvPr>
          <p:cNvSpPr/>
          <p:nvPr/>
        </p:nvSpPr>
        <p:spPr>
          <a:xfrm>
            <a:off x="6715140" y="4071942"/>
            <a:ext cx="2428860" cy="627508"/>
          </a:xfrm>
          <a:prstGeom prst="chevron">
            <a:avLst>
              <a:gd name="adj" fmla="val 50000"/>
            </a:avLst>
          </a:prstGeom>
          <a:solidFill>
            <a:schemeClr val="bg1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Управление файловой системой</a:t>
            </a:r>
            <a:endParaRPr lang="ru-RU" sz="1400" b="1" dirty="0">
              <a:solidFill>
                <a:schemeClr val="accent3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strips dir="rd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Интерфейс </a:t>
            </a:r>
            <a:r>
              <a:rPr lang="ru-RU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Far</a:t>
            </a:r>
            <a:r>
              <a:rPr lang="ru-RU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Manager</a:t>
            </a:r>
            <a:endParaRPr lang="ru-RU" dirty="0"/>
          </a:p>
        </p:txBody>
      </p:sp>
      <p:pic>
        <p:nvPicPr>
          <p:cNvPr id="4" name="Объект 3" descr="программа Far Manager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4348" y="2214553"/>
            <a:ext cx="8001055" cy="4143405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58148" y="0"/>
            <a:ext cx="1071570" cy="14746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6124604"/>
      </p:ext>
    </p:extLst>
  </p:cSld>
  <p:clrMapOvr>
    <a:masterClrMapping/>
  </p:clrMapOvr>
  <p:transition>
    <p:strips dir="rd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26290487"/>
              </p:ext>
            </p:extLst>
          </p:nvPr>
        </p:nvGraphicFramePr>
        <p:xfrm>
          <a:off x="142844" y="142851"/>
          <a:ext cx="8786874" cy="650086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715245"/>
                <a:gridCol w="7071629"/>
              </a:tblGrid>
              <a:tr h="590987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600" dirty="0">
                          <a:solidFill>
                            <a:srgbClr val="C00000"/>
                          </a:solidFill>
                          <a:effectLst/>
                        </a:rPr>
                        <a:t>Общие команды </a:t>
                      </a:r>
                      <a:r>
                        <a:rPr lang="ru-RU" sz="3600" dirty="0" err="1" smtClean="0">
                          <a:solidFill>
                            <a:srgbClr val="C00000"/>
                          </a:solidFill>
                          <a:effectLst/>
                        </a:rPr>
                        <a:t>Far</a:t>
                      </a:r>
                      <a:r>
                        <a:rPr lang="ru-RU" sz="3600" dirty="0" smtClean="0">
                          <a:solidFill>
                            <a:srgbClr val="C00000"/>
                          </a:solidFill>
                          <a:effectLst/>
                        </a:rPr>
                        <a:t> </a:t>
                      </a:r>
                      <a:r>
                        <a:rPr lang="ru-RU" sz="3600" dirty="0" err="1">
                          <a:solidFill>
                            <a:srgbClr val="C00000"/>
                          </a:solidFill>
                          <a:effectLst/>
                        </a:rPr>
                        <a:t>Manager</a:t>
                      </a:r>
                      <a:endParaRPr lang="ru-RU" sz="3600" dirty="0">
                        <a:solidFill>
                          <a:srgbClr val="C00000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9098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Команда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Описание команды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</a:tr>
              <a:tr h="59098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C00000"/>
                          </a:solidFill>
                          <a:effectLst/>
                        </a:rPr>
                        <a:t>TAB</a:t>
                      </a:r>
                      <a:endParaRPr lang="ru-RU" sz="2000" dirty="0">
                        <a:solidFill>
                          <a:srgbClr val="C00000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</a:rPr>
                        <a:t> Изменить </a:t>
                      </a:r>
                      <a:r>
                        <a:rPr lang="ru-RU" sz="2000" dirty="0">
                          <a:effectLst/>
                        </a:rPr>
                        <a:t>активную панель</a:t>
                      </a:r>
                      <a:endParaRPr lang="ru-RU" sz="20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</a:tr>
              <a:tr h="59098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err="1">
                          <a:solidFill>
                            <a:srgbClr val="C00000"/>
                          </a:solidFill>
                          <a:effectLst/>
                        </a:rPr>
                        <a:t>Ctrl-U</a:t>
                      </a:r>
                      <a:endParaRPr lang="ru-RU" sz="2000" dirty="0">
                        <a:solidFill>
                          <a:srgbClr val="C00000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</a:rPr>
                        <a:t> Поменять </a:t>
                      </a:r>
                      <a:r>
                        <a:rPr lang="ru-RU" sz="2000" dirty="0">
                          <a:effectLst/>
                        </a:rPr>
                        <a:t>панели местами</a:t>
                      </a:r>
                      <a:endParaRPr lang="ru-RU" sz="20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</a:tr>
              <a:tr h="59098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err="1">
                          <a:solidFill>
                            <a:srgbClr val="C00000"/>
                          </a:solidFill>
                          <a:effectLst/>
                        </a:rPr>
                        <a:t>Ctrl-L</a:t>
                      </a:r>
                      <a:endParaRPr lang="ru-RU" sz="2000" dirty="0">
                        <a:solidFill>
                          <a:srgbClr val="C00000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</a:rPr>
                        <a:t> Убрать/показать </a:t>
                      </a:r>
                      <a:r>
                        <a:rPr lang="ru-RU" sz="2000" dirty="0">
                          <a:effectLst/>
                        </a:rPr>
                        <a:t>информационную панель</a:t>
                      </a:r>
                      <a:endParaRPr lang="ru-RU" sz="20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</a:tr>
              <a:tr h="59098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err="1">
                          <a:solidFill>
                            <a:srgbClr val="C00000"/>
                          </a:solidFill>
                          <a:effectLst/>
                        </a:rPr>
                        <a:t>Ctrl</a:t>
                      </a:r>
                      <a:r>
                        <a:rPr lang="ru-RU" sz="2000" dirty="0">
                          <a:solidFill>
                            <a:srgbClr val="C00000"/>
                          </a:solidFill>
                          <a:effectLst/>
                        </a:rPr>
                        <a:t>-Q</a:t>
                      </a:r>
                      <a:endParaRPr lang="ru-RU" sz="2000" dirty="0">
                        <a:solidFill>
                          <a:srgbClr val="C00000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</a:rPr>
                        <a:t> Убрать/показать </a:t>
                      </a:r>
                      <a:r>
                        <a:rPr lang="ru-RU" sz="2000" dirty="0">
                          <a:effectLst/>
                        </a:rPr>
                        <a:t>панель быстрого просмотра файла</a:t>
                      </a:r>
                      <a:endParaRPr lang="ru-RU" sz="20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</a:tr>
              <a:tr h="59098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err="1">
                          <a:solidFill>
                            <a:srgbClr val="C00000"/>
                          </a:solidFill>
                          <a:effectLst/>
                        </a:rPr>
                        <a:t>Ctrl-T</a:t>
                      </a:r>
                      <a:endParaRPr lang="ru-RU" sz="2000" dirty="0">
                        <a:solidFill>
                          <a:srgbClr val="C00000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</a:rPr>
                        <a:t> Убрать/показать </a:t>
                      </a:r>
                      <a:r>
                        <a:rPr lang="ru-RU" sz="2000" dirty="0">
                          <a:effectLst/>
                        </a:rPr>
                        <a:t>дерево папок</a:t>
                      </a:r>
                      <a:endParaRPr lang="ru-RU" sz="20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</a:tr>
              <a:tr h="59098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err="1">
                          <a:solidFill>
                            <a:srgbClr val="C00000"/>
                          </a:solidFill>
                          <a:effectLst/>
                        </a:rPr>
                        <a:t>Ctrl</a:t>
                      </a:r>
                      <a:r>
                        <a:rPr lang="ru-RU" sz="2000" dirty="0">
                          <a:solidFill>
                            <a:srgbClr val="C00000"/>
                          </a:solidFill>
                          <a:effectLst/>
                        </a:rPr>
                        <a:t>-O</a:t>
                      </a:r>
                      <a:endParaRPr lang="ru-RU" sz="2000" dirty="0">
                        <a:solidFill>
                          <a:srgbClr val="C00000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</a:rPr>
                        <a:t> Убрать/показать </a:t>
                      </a:r>
                      <a:r>
                        <a:rPr lang="ru-RU" sz="2000" dirty="0">
                          <a:effectLst/>
                        </a:rPr>
                        <a:t>обе панели</a:t>
                      </a:r>
                      <a:endParaRPr lang="ru-RU" sz="20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</a:tr>
              <a:tr h="59098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err="1">
                          <a:solidFill>
                            <a:srgbClr val="C00000"/>
                          </a:solidFill>
                          <a:effectLst/>
                        </a:rPr>
                        <a:t>Ctrl</a:t>
                      </a:r>
                      <a:r>
                        <a:rPr lang="ru-RU" sz="2000" dirty="0">
                          <a:solidFill>
                            <a:srgbClr val="C00000"/>
                          </a:solidFill>
                          <a:effectLst/>
                        </a:rPr>
                        <a:t>-P</a:t>
                      </a:r>
                      <a:endParaRPr lang="ru-RU" sz="2000" dirty="0">
                        <a:solidFill>
                          <a:srgbClr val="C00000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</a:rPr>
                        <a:t> Убрать/показать </a:t>
                      </a:r>
                      <a:r>
                        <a:rPr lang="ru-RU" sz="2000" dirty="0">
                          <a:effectLst/>
                        </a:rPr>
                        <a:t>неактивную панель</a:t>
                      </a:r>
                      <a:endParaRPr lang="ru-RU" sz="20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</a:tr>
              <a:tr h="59098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C00000"/>
                          </a:solidFill>
                          <a:effectLst/>
                        </a:rPr>
                        <a:t>Ctrl-F1</a:t>
                      </a:r>
                      <a:endParaRPr lang="ru-RU" sz="2000" dirty="0">
                        <a:solidFill>
                          <a:srgbClr val="C00000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</a:rPr>
                        <a:t> Убрать/показать </a:t>
                      </a:r>
                      <a:r>
                        <a:rPr lang="ru-RU" sz="2000" dirty="0">
                          <a:effectLst/>
                        </a:rPr>
                        <a:t>левую панель</a:t>
                      </a:r>
                      <a:endParaRPr lang="ru-RU" sz="20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</a:tr>
              <a:tr h="59098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C00000"/>
                          </a:solidFill>
                          <a:effectLst/>
                        </a:rPr>
                        <a:t>Ctrl-F2</a:t>
                      </a:r>
                      <a:endParaRPr lang="ru-RU" sz="2000" dirty="0">
                        <a:solidFill>
                          <a:srgbClr val="C00000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</a:rPr>
                        <a:t> Убрать/показать </a:t>
                      </a:r>
                      <a:r>
                        <a:rPr lang="ru-RU" sz="2000" dirty="0">
                          <a:effectLst/>
                        </a:rPr>
                        <a:t>правую панель</a:t>
                      </a:r>
                      <a:endParaRPr lang="ru-RU" sz="20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27437256"/>
      </p:ext>
    </p:extLst>
  </p:cSld>
  <p:clrMapOvr>
    <a:masterClrMapping/>
  </p:clrMapOvr>
  <p:transition>
    <p:strips dir="rd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76256464"/>
              </p:ext>
            </p:extLst>
          </p:nvPr>
        </p:nvGraphicFramePr>
        <p:xfrm>
          <a:off x="179512" y="142848"/>
          <a:ext cx="8856984" cy="650086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502300"/>
                <a:gridCol w="4354684"/>
              </a:tblGrid>
              <a:tr h="812608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600" dirty="0">
                          <a:solidFill>
                            <a:srgbClr val="C00000"/>
                          </a:solidFill>
                          <a:effectLst/>
                        </a:rPr>
                        <a:t>Команды файловой панели</a:t>
                      </a:r>
                      <a:endParaRPr lang="ru-RU" sz="3600" dirty="0">
                        <a:solidFill>
                          <a:srgbClr val="C00000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81260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err="1">
                          <a:solidFill>
                            <a:srgbClr val="C00000"/>
                          </a:solidFill>
                          <a:effectLst/>
                        </a:rPr>
                        <a:t>Ins</a:t>
                      </a:r>
                      <a:r>
                        <a:rPr lang="ru-RU" sz="2000" dirty="0">
                          <a:solidFill>
                            <a:srgbClr val="C00000"/>
                          </a:solidFill>
                          <a:effectLst/>
                        </a:rPr>
                        <a:t>, </a:t>
                      </a:r>
                      <a:r>
                        <a:rPr lang="ru-RU" sz="2000" dirty="0" err="1" smtClean="0">
                          <a:solidFill>
                            <a:srgbClr val="C00000"/>
                          </a:solidFill>
                          <a:effectLst/>
                        </a:rPr>
                        <a:t>Shift</a:t>
                      </a:r>
                      <a:r>
                        <a:rPr lang="ru-RU" sz="2000" dirty="0" smtClean="0">
                          <a:solidFill>
                            <a:srgbClr val="C00000"/>
                          </a:solidFill>
                          <a:effectLst/>
                        </a:rPr>
                        <a:t> - клавиши </a:t>
                      </a:r>
                      <a:r>
                        <a:rPr lang="ru-RU" sz="2000" dirty="0">
                          <a:solidFill>
                            <a:srgbClr val="C00000"/>
                          </a:solidFill>
                          <a:effectLst/>
                        </a:rPr>
                        <a:t>курсора</a:t>
                      </a:r>
                      <a:endParaRPr lang="ru-RU" sz="2000" dirty="0">
                        <a:solidFill>
                          <a:srgbClr val="C00000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</a:rPr>
                        <a:t> Пометить/снять </a:t>
                      </a:r>
                      <a:r>
                        <a:rPr lang="ru-RU" sz="2000" dirty="0">
                          <a:effectLst/>
                        </a:rPr>
                        <a:t>пометку файла</a:t>
                      </a:r>
                      <a:endParaRPr lang="ru-RU" sz="20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</a:tr>
              <a:tr h="81260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solidFill>
                            <a:srgbClr val="C00000"/>
                          </a:solidFill>
                          <a:effectLst/>
                        </a:rPr>
                        <a:t>+</a:t>
                      </a:r>
                      <a:endParaRPr lang="ru-RU" sz="2000" dirty="0">
                        <a:solidFill>
                          <a:srgbClr val="C00000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</a:rPr>
                        <a:t> Пометить </a:t>
                      </a:r>
                      <a:r>
                        <a:rPr lang="ru-RU" sz="2000" dirty="0">
                          <a:effectLst/>
                        </a:rPr>
                        <a:t>группу</a:t>
                      </a:r>
                      <a:endParaRPr lang="ru-RU" sz="20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</a:tr>
              <a:tr h="81260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solidFill>
                            <a:srgbClr val="C00000"/>
                          </a:solidFill>
                          <a:effectLst/>
                        </a:rPr>
                        <a:t>-</a:t>
                      </a:r>
                      <a:endParaRPr lang="ru-RU" sz="2000" dirty="0">
                        <a:solidFill>
                          <a:srgbClr val="C00000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</a:rPr>
                        <a:t> Снять </a:t>
                      </a:r>
                      <a:r>
                        <a:rPr lang="ru-RU" sz="2000" dirty="0">
                          <a:effectLst/>
                        </a:rPr>
                        <a:t>пометку с группы</a:t>
                      </a:r>
                      <a:endParaRPr lang="ru-RU" sz="20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</a:tr>
              <a:tr h="81260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solidFill>
                            <a:srgbClr val="C00000"/>
                          </a:solidFill>
                          <a:effectLst/>
                        </a:rPr>
                        <a:t>*</a:t>
                      </a:r>
                      <a:endParaRPr lang="ru-RU" sz="2000" dirty="0">
                        <a:solidFill>
                          <a:srgbClr val="C00000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</a:rPr>
                        <a:t> Инвертировать </a:t>
                      </a:r>
                      <a:r>
                        <a:rPr lang="ru-RU" sz="2000" dirty="0">
                          <a:effectLst/>
                        </a:rPr>
                        <a:t>пометку</a:t>
                      </a:r>
                      <a:endParaRPr lang="ru-RU" sz="20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</a:tr>
              <a:tr h="81260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err="1">
                          <a:solidFill>
                            <a:srgbClr val="C00000"/>
                          </a:solidFill>
                          <a:effectLst/>
                        </a:rPr>
                        <a:t>Shift</a:t>
                      </a:r>
                      <a:r>
                        <a:rPr lang="ru-RU" sz="2000" dirty="0">
                          <a:solidFill>
                            <a:srgbClr val="C00000"/>
                          </a:solidFill>
                          <a:effectLst/>
                        </a:rPr>
                        <a:t>-</a:t>
                      </a:r>
                      <a:r>
                        <a:rPr lang="ru-RU" sz="2000" dirty="0" smtClean="0">
                          <a:solidFill>
                            <a:srgbClr val="C00000"/>
                          </a:solidFill>
                          <a:effectLst/>
                        </a:rPr>
                        <a:t>&lt;+&gt;</a:t>
                      </a:r>
                      <a:endParaRPr lang="ru-RU" sz="2000" dirty="0">
                        <a:solidFill>
                          <a:srgbClr val="C00000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</a:rPr>
                        <a:t> Пометить </a:t>
                      </a:r>
                      <a:r>
                        <a:rPr lang="ru-RU" sz="2000" dirty="0">
                          <a:effectLst/>
                        </a:rPr>
                        <a:t>все файлы</a:t>
                      </a:r>
                      <a:endParaRPr lang="ru-RU" sz="20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</a:tr>
              <a:tr h="81260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err="1">
                          <a:solidFill>
                            <a:srgbClr val="C00000"/>
                          </a:solidFill>
                          <a:effectLst/>
                        </a:rPr>
                        <a:t>Shift</a:t>
                      </a:r>
                      <a:r>
                        <a:rPr lang="ru-RU" sz="2000" dirty="0">
                          <a:solidFill>
                            <a:srgbClr val="C00000"/>
                          </a:solidFill>
                          <a:effectLst/>
                        </a:rPr>
                        <a:t>-</a:t>
                      </a:r>
                      <a:r>
                        <a:rPr lang="ru-RU" sz="2000" dirty="0" smtClean="0">
                          <a:solidFill>
                            <a:srgbClr val="C00000"/>
                          </a:solidFill>
                          <a:effectLst/>
                        </a:rPr>
                        <a:t>&lt;-&gt;</a:t>
                      </a:r>
                      <a:endParaRPr lang="ru-RU" sz="2000" dirty="0">
                        <a:solidFill>
                          <a:srgbClr val="C00000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</a:rPr>
                        <a:t> Снять </a:t>
                      </a:r>
                      <a:r>
                        <a:rPr lang="ru-RU" sz="2000" dirty="0">
                          <a:effectLst/>
                        </a:rPr>
                        <a:t>пометку со всех файлов</a:t>
                      </a:r>
                      <a:endParaRPr lang="ru-RU" sz="20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</a:tr>
              <a:tr h="81260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err="1">
                          <a:solidFill>
                            <a:srgbClr val="C00000"/>
                          </a:solidFill>
                          <a:effectLst/>
                        </a:rPr>
                        <a:t>Ctrl+M</a:t>
                      </a:r>
                      <a:endParaRPr lang="ru-RU" sz="2000" dirty="0">
                        <a:solidFill>
                          <a:srgbClr val="C00000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</a:rPr>
                        <a:t> Восстановить </a:t>
                      </a:r>
                      <a:r>
                        <a:rPr lang="ru-RU" sz="2000" dirty="0">
                          <a:effectLst/>
                        </a:rPr>
                        <a:t>предыдущую пометку</a:t>
                      </a:r>
                      <a:endParaRPr lang="ru-RU" sz="20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34068208"/>
      </p:ext>
    </p:extLst>
  </p:cSld>
  <p:clrMapOvr>
    <a:masterClrMapping/>
  </p:clrMapOvr>
  <p:transition>
    <p:strips dir="rd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C00000"/>
                </a:solidFill>
                <a:latin typeface="+mn-lt"/>
                <a:ea typeface="+mn-ea"/>
                <a:cs typeface="+mn-cs"/>
              </a:rPr>
              <a:t>Команды управления файлами и сервисные команды</a:t>
            </a:r>
            <a:endParaRPr lang="ru-RU" b="1" dirty="0">
              <a:solidFill>
                <a:srgbClr val="C00000"/>
              </a:solidFill>
              <a:latin typeface="+mn-lt"/>
              <a:ea typeface="+mn-ea"/>
              <a:cs typeface="+mn-cs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34392172"/>
              </p:ext>
            </p:extLst>
          </p:nvPr>
        </p:nvGraphicFramePr>
        <p:xfrm>
          <a:off x="142844" y="1600200"/>
          <a:ext cx="8858312" cy="508283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744358"/>
                <a:gridCol w="7113954"/>
              </a:tblGrid>
              <a:tr h="42029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solidFill>
                            <a:srgbClr val="002060"/>
                          </a:solidFill>
                          <a:effectLst/>
                        </a:rPr>
                        <a:t>Команда</a:t>
                      </a:r>
                      <a:endParaRPr lang="ru-RU" sz="2800" dirty="0">
                        <a:solidFill>
                          <a:srgbClr val="002060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solidFill>
                            <a:srgbClr val="002060"/>
                          </a:solidFill>
                          <a:effectLst/>
                        </a:rPr>
                        <a:t>Описание команды</a:t>
                      </a:r>
                      <a:endParaRPr lang="ru-RU" sz="2800" dirty="0">
                        <a:solidFill>
                          <a:srgbClr val="002060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</a:tr>
              <a:tr h="42029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C00000"/>
                          </a:solidFill>
                          <a:effectLst/>
                        </a:rPr>
                        <a:t>F1</a:t>
                      </a:r>
                      <a:endParaRPr lang="ru-RU" sz="2000">
                        <a:solidFill>
                          <a:srgbClr val="C00000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</a:rPr>
                        <a:t> Помощь</a:t>
                      </a:r>
                      <a:endParaRPr lang="ru-RU" sz="20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</a:tr>
              <a:tr h="42029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C00000"/>
                          </a:solidFill>
                          <a:effectLst/>
                        </a:rPr>
                        <a:t>F2</a:t>
                      </a:r>
                      <a:endParaRPr lang="ru-RU" sz="2000">
                        <a:solidFill>
                          <a:srgbClr val="C00000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</a:rPr>
                        <a:t> Вызвать </a:t>
                      </a:r>
                      <a:r>
                        <a:rPr lang="ru-RU" sz="2000" dirty="0">
                          <a:effectLst/>
                        </a:rPr>
                        <a:t>пользовательское меню</a:t>
                      </a:r>
                      <a:endParaRPr lang="ru-RU" sz="20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</a:tr>
              <a:tr h="42029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C00000"/>
                          </a:solidFill>
                          <a:effectLst/>
                        </a:rPr>
                        <a:t>F3</a:t>
                      </a:r>
                      <a:endParaRPr lang="ru-RU" sz="2000">
                        <a:solidFill>
                          <a:srgbClr val="C00000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</a:rPr>
                        <a:t> Просмотр </a:t>
                      </a:r>
                      <a:r>
                        <a:rPr lang="ru-RU" sz="2000" dirty="0">
                          <a:effectLst/>
                        </a:rPr>
                        <a:t>файла</a:t>
                      </a:r>
                      <a:endParaRPr lang="ru-RU" sz="20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</a:tr>
              <a:tr h="84058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C00000"/>
                          </a:solidFill>
                          <a:effectLst/>
                        </a:rPr>
                        <a:t>F4</a:t>
                      </a:r>
                      <a:endParaRPr lang="ru-RU" sz="2000">
                        <a:solidFill>
                          <a:srgbClr val="C00000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</a:rPr>
                        <a:t> Редактирование </a:t>
                      </a:r>
                      <a:r>
                        <a:rPr lang="ru-RU" sz="2000" dirty="0">
                          <a:effectLst/>
                        </a:rPr>
                        <a:t>файла. Вызывает встроенный, внешний </a:t>
                      </a:r>
                      <a:r>
                        <a:rPr lang="ru-RU" sz="2000" dirty="0" smtClean="0">
                          <a:effectLst/>
                        </a:rPr>
                        <a:t>    или </a:t>
                      </a:r>
                      <a:r>
                        <a:rPr lang="ru-RU" sz="2000" dirty="0">
                          <a:effectLst/>
                        </a:rPr>
                        <a:t>ассоциированный редактор</a:t>
                      </a:r>
                      <a:endParaRPr lang="ru-RU" sz="20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</a:tr>
              <a:tr h="42029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C00000"/>
                          </a:solidFill>
                          <a:effectLst/>
                        </a:rPr>
                        <a:t>F5</a:t>
                      </a:r>
                      <a:endParaRPr lang="ru-RU" sz="2000">
                        <a:solidFill>
                          <a:srgbClr val="C00000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</a:rPr>
                        <a:t> Копирование</a:t>
                      </a:r>
                      <a:r>
                        <a:rPr lang="ru-RU" sz="2000" dirty="0">
                          <a:effectLst/>
                        </a:rPr>
                        <a:t>. Копирует файлы и папки</a:t>
                      </a:r>
                      <a:endParaRPr lang="ru-RU" sz="20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</a:tr>
              <a:tr h="42029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C00000"/>
                          </a:solidFill>
                          <a:effectLst/>
                        </a:rPr>
                        <a:t>F6</a:t>
                      </a:r>
                      <a:endParaRPr lang="ru-RU" sz="2000">
                        <a:solidFill>
                          <a:srgbClr val="C00000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</a:rPr>
                        <a:t> Переименование </a:t>
                      </a:r>
                      <a:r>
                        <a:rPr lang="ru-RU" sz="2000" dirty="0">
                          <a:effectLst/>
                        </a:rPr>
                        <a:t>или перенос папок и файлов</a:t>
                      </a:r>
                      <a:endParaRPr lang="ru-RU" sz="20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</a:tr>
              <a:tr h="42029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C00000"/>
                          </a:solidFill>
                          <a:effectLst/>
                        </a:rPr>
                        <a:t>F7</a:t>
                      </a:r>
                      <a:endParaRPr lang="ru-RU" sz="2000">
                        <a:solidFill>
                          <a:srgbClr val="C00000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</a:rPr>
                        <a:t> Создание </a:t>
                      </a:r>
                      <a:r>
                        <a:rPr lang="ru-RU" sz="2000" dirty="0">
                          <a:effectLst/>
                        </a:rPr>
                        <a:t>новой папки</a:t>
                      </a:r>
                      <a:endParaRPr lang="ru-RU" sz="20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</a:tr>
              <a:tr h="42029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C00000"/>
                          </a:solidFill>
                          <a:effectLst/>
                        </a:rPr>
                        <a:t>F8</a:t>
                      </a:r>
                      <a:endParaRPr lang="ru-RU" sz="2000">
                        <a:solidFill>
                          <a:srgbClr val="C00000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</a:rPr>
                        <a:t> Удаление </a:t>
                      </a:r>
                      <a:r>
                        <a:rPr lang="ru-RU" sz="2000" dirty="0">
                          <a:effectLst/>
                        </a:rPr>
                        <a:t>файлов и папок</a:t>
                      </a:r>
                      <a:endParaRPr lang="ru-RU" sz="20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</a:tr>
              <a:tr h="42029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C00000"/>
                          </a:solidFill>
                          <a:effectLst/>
                        </a:rPr>
                        <a:t>F9</a:t>
                      </a:r>
                      <a:endParaRPr lang="ru-RU" sz="2000">
                        <a:solidFill>
                          <a:srgbClr val="C00000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</a:rPr>
                        <a:t> Показать </a:t>
                      </a:r>
                      <a:r>
                        <a:rPr lang="ru-RU" sz="2000" dirty="0">
                          <a:effectLst/>
                        </a:rPr>
                        <a:t>горизонтальное меню</a:t>
                      </a:r>
                      <a:endParaRPr lang="ru-RU" sz="20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</a:tr>
              <a:tr h="42029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C00000"/>
                          </a:solidFill>
                          <a:effectLst/>
                        </a:rPr>
                        <a:t>F10</a:t>
                      </a:r>
                      <a:endParaRPr lang="ru-RU" sz="2000" dirty="0">
                        <a:solidFill>
                          <a:srgbClr val="C00000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smtClean="0">
                          <a:effectLst/>
                        </a:rPr>
                        <a:t> Завершить </a:t>
                      </a:r>
                      <a:r>
                        <a:rPr lang="ru-RU" sz="2000" dirty="0">
                          <a:effectLst/>
                        </a:rPr>
                        <a:t>работу с FAR</a:t>
                      </a:r>
                      <a:endParaRPr lang="ru-RU" sz="20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3986768"/>
      </p:ext>
    </p:extLst>
  </p:cSld>
  <p:clrMapOvr>
    <a:masterClrMapping/>
  </p:clrMapOvr>
  <p:transition>
    <p:strips dir="rd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C00000"/>
                </a:solidFill>
                <a:latin typeface="+mn-lt"/>
                <a:ea typeface="+mn-ea"/>
                <a:cs typeface="+mn-cs"/>
              </a:rPr>
              <a:t>Команды управления файлами и сервисные команды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60593831"/>
              </p:ext>
            </p:extLst>
          </p:nvPr>
        </p:nvGraphicFramePr>
        <p:xfrm>
          <a:off x="142844" y="1600200"/>
          <a:ext cx="8858312" cy="504351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429156"/>
                <a:gridCol w="4429156"/>
              </a:tblGrid>
              <a:tr h="107047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C00000"/>
                          </a:solidFill>
                          <a:effectLst/>
                        </a:rPr>
                        <a:t>Alt-F1</a:t>
                      </a:r>
                      <a:endParaRPr lang="ru-RU" sz="2000" dirty="0">
                        <a:solidFill>
                          <a:srgbClr val="C00000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Изменить </a:t>
                      </a:r>
                      <a:r>
                        <a:rPr lang="ru-RU" sz="20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текущий диск в </a:t>
                      </a:r>
                      <a:r>
                        <a:rPr lang="ru-RU" sz="20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левой панели</a:t>
                      </a:r>
                      <a:endParaRPr lang="ru-RU" sz="2000" b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</a:tr>
              <a:tr h="107047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C00000"/>
                          </a:solidFill>
                          <a:effectLst/>
                        </a:rPr>
                        <a:t>Alt-F2</a:t>
                      </a:r>
                      <a:endParaRPr lang="ru-RU" sz="2000">
                        <a:solidFill>
                          <a:srgbClr val="C00000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</a:rPr>
                        <a:t> Изменить </a:t>
                      </a:r>
                      <a:r>
                        <a:rPr lang="ru-RU" sz="2000" dirty="0">
                          <a:effectLst/>
                        </a:rPr>
                        <a:t>текущий диск в правой панели</a:t>
                      </a:r>
                      <a:endParaRPr lang="ru-RU" sz="20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</a:tr>
              <a:tr h="58051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C00000"/>
                          </a:solidFill>
                          <a:effectLst/>
                        </a:rPr>
                        <a:t>Alt-F5</a:t>
                      </a:r>
                      <a:endParaRPr lang="ru-RU" sz="2000">
                        <a:solidFill>
                          <a:srgbClr val="C00000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</a:rPr>
                        <a:t> Печать </a:t>
                      </a:r>
                      <a:r>
                        <a:rPr lang="ru-RU" sz="2000" dirty="0">
                          <a:effectLst/>
                        </a:rPr>
                        <a:t>файлов</a:t>
                      </a:r>
                      <a:endParaRPr lang="ru-RU" sz="20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</a:tr>
              <a:tr h="58051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C00000"/>
                          </a:solidFill>
                          <a:effectLst/>
                        </a:rPr>
                        <a:t>Alt-F7</a:t>
                      </a:r>
                      <a:endParaRPr lang="ru-RU" sz="2000">
                        <a:solidFill>
                          <a:srgbClr val="C00000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</a:rPr>
                        <a:t> Выполнить </a:t>
                      </a:r>
                      <a:r>
                        <a:rPr lang="ru-RU" sz="2000" dirty="0">
                          <a:effectLst/>
                        </a:rPr>
                        <a:t>команду поиска файлов</a:t>
                      </a:r>
                      <a:endParaRPr lang="ru-RU" sz="20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</a:tr>
              <a:tr h="58051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C00000"/>
                          </a:solidFill>
                          <a:effectLst/>
                        </a:rPr>
                        <a:t>Alt-F8</a:t>
                      </a:r>
                      <a:endParaRPr lang="ru-RU" sz="2000">
                        <a:solidFill>
                          <a:srgbClr val="C00000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</a:rPr>
                        <a:t> Показать </a:t>
                      </a:r>
                      <a:r>
                        <a:rPr lang="ru-RU" sz="2000" dirty="0">
                          <a:effectLst/>
                        </a:rPr>
                        <a:t>историю команд</a:t>
                      </a:r>
                      <a:endParaRPr lang="ru-RU" sz="20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</a:tr>
              <a:tr h="58051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C00000"/>
                          </a:solidFill>
                          <a:effectLst/>
                        </a:rPr>
                        <a:t>Shift-F4</a:t>
                      </a:r>
                      <a:endParaRPr lang="ru-RU" sz="2000">
                        <a:solidFill>
                          <a:srgbClr val="C00000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</a:rPr>
                        <a:t> Создать </a:t>
                      </a:r>
                      <a:r>
                        <a:rPr lang="ru-RU" sz="2000" dirty="0">
                          <a:effectLst/>
                        </a:rPr>
                        <a:t>текстовый файл</a:t>
                      </a:r>
                      <a:endParaRPr lang="ru-RU" sz="20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</a:tr>
              <a:tr h="58051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err="1">
                          <a:solidFill>
                            <a:srgbClr val="C00000"/>
                          </a:solidFill>
                          <a:effectLst/>
                        </a:rPr>
                        <a:t>Alt-Del</a:t>
                      </a:r>
                      <a:endParaRPr lang="ru-RU" sz="2000" dirty="0">
                        <a:solidFill>
                          <a:srgbClr val="C00000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</a:rPr>
                        <a:t> Удаление </a:t>
                      </a:r>
                      <a:r>
                        <a:rPr lang="ru-RU" sz="2000" dirty="0">
                          <a:effectLst/>
                        </a:rPr>
                        <a:t>файлов и папок</a:t>
                      </a:r>
                      <a:endParaRPr lang="ru-RU" sz="20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48732153"/>
      </p:ext>
    </p:extLst>
  </p:cSld>
  <p:clrMapOvr>
    <a:masterClrMapping/>
  </p:clrMapOvr>
  <p:transition>
    <p:strips dir="rd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C00000"/>
                </a:solidFill>
                <a:latin typeface="+mn-lt"/>
                <a:ea typeface="+mn-ea"/>
                <a:cs typeface="+mn-cs"/>
              </a:rPr>
              <a:t>Команды текстового редактора файлового менеджера </a:t>
            </a:r>
            <a:r>
              <a:rPr lang="ru-RU" b="1" dirty="0" err="1" smtClean="0">
                <a:solidFill>
                  <a:srgbClr val="C00000"/>
                </a:solidFill>
                <a:latin typeface="+mn-lt"/>
                <a:ea typeface="+mn-ea"/>
                <a:cs typeface="+mn-cs"/>
              </a:rPr>
              <a:t>FarManager</a:t>
            </a:r>
            <a:endParaRPr lang="ru-RU" b="1" dirty="0" smtClean="0">
              <a:solidFill>
                <a:srgbClr val="C00000"/>
              </a:solidFill>
              <a:latin typeface="+mn-lt"/>
              <a:ea typeface="+mn-ea"/>
              <a:cs typeface="+mn-cs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2451097"/>
              </p:ext>
            </p:extLst>
          </p:nvPr>
        </p:nvGraphicFramePr>
        <p:xfrm>
          <a:off x="142844" y="1600200"/>
          <a:ext cx="8858312" cy="504573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744358"/>
                <a:gridCol w="7113954"/>
              </a:tblGrid>
              <a:tr h="458501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solidFill>
                            <a:srgbClr val="C00000"/>
                          </a:solidFill>
                          <a:effectLst/>
                        </a:rPr>
                        <a:t>Команды управления курсором</a:t>
                      </a:r>
                      <a:endParaRPr lang="ru-RU" sz="2800" dirty="0">
                        <a:solidFill>
                          <a:srgbClr val="C00000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5850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solidFill>
                            <a:srgbClr val="002060"/>
                          </a:solidFill>
                          <a:effectLst/>
                        </a:rPr>
                        <a:t>Команда</a:t>
                      </a:r>
                      <a:endParaRPr lang="ru-RU" sz="2800" dirty="0">
                        <a:solidFill>
                          <a:srgbClr val="002060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Описание команды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accent1"/>
                    </a:solidFill>
                  </a:tcPr>
                </a:tc>
              </a:tr>
              <a:tr h="45850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C00000"/>
                          </a:solidFill>
                          <a:effectLst/>
                        </a:rPr>
                        <a:t>Ctrl-Home</a:t>
                      </a:r>
                      <a:endParaRPr lang="ru-RU" sz="2000">
                        <a:solidFill>
                          <a:srgbClr val="C00000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</a:rPr>
                        <a:t> В </a:t>
                      </a:r>
                      <a:r>
                        <a:rPr lang="ru-RU" sz="2000" dirty="0">
                          <a:effectLst/>
                        </a:rPr>
                        <a:t>начало файла</a:t>
                      </a:r>
                      <a:endParaRPr lang="ru-RU" sz="20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</a:tr>
              <a:tr h="45850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C00000"/>
                          </a:solidFill>
                          <a:effectLst/>
                        </a:rPr>
                        <a:t>Ctrl-End</a:t>
                      </a:r>
                      <a:endParaRPr lang="ru-RU" sz="2000">
                        <a:solidFill>
                          <a:srgbClr val="C00000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</a:rPr>
                        <a:t> В </a:t>
                      </a:r>
                      <a:r>
                        <a:rPr lang="ru-RU" sz="2000" dirty="0">
                          <a:effectLst/>
                        </a:rPr>
                        <a:t>конец файла</a:t>
                      </a:r>
                      <a:endParaRPr lang="ru-RU" sz="20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</a:tr>
              <a:tr h="45850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C00000"/>
                          </a:solidFill>
                          <a:effectLst/>
                        </a:rPr>
                        <a:t>Home</a:t>
                      </a:r>
                      <a:endParaRPr lang="ru-RU" sz="2000">
                        <a:solidFill>
                          <a:srgbClr val="C00000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</a:rPr>
                        <a:t> В </a:t>
                      </a:r>
                      <a:r>
                        <a:rPr lang="ru-RU" sz="2000" dirty="0">
                          <a:effectLst/>
                        </a:rPr>
                        <a:t>начало строки</a:t>
                      </a:r>
                      <a:endParaRPr lang="ru-RU" sz="20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</a:tr>
              <a:tr h="45850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C00000"/>
                          </a:solidFill>
                          <a:effectLst/>
                        </a:rPr>
                        <a:t>End</a:t>
                      </a:r>
                      <a:endParaRPr lang="ru-RU" sz="2000">
                        <a:solidFill>
                          <a:srgbClr val="C00000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</a:rPr>
                        <a:t> В </a:t>
                      </a:r>
                      <a:r>
                        <a:rPr lang="ru-RU" sz="2000" dirty="0">
                          <a:effectLst/>
                        </a:rPr>
                        <a:t>конец строки</a:t>
                      </a:r>
                      <a:endParaRPr lang="ru-RU" sz="20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</a:tr>
              <a:tr h="45850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C00000"/>
                          </a:solidFill>
                          <a:effectLst/>
                        </a:rPr>
                        <a:t>PgUp</a:t>
                      </a:r>
                      <a:endParaRPr lang="ru-RU" sz="2000">
                        <a:solidFill>
                          <a:srgbClr val="C00000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</a:rPr>
                        <a:t> Страницу </a:t>
                      </a:r>
                      <a:r>
                        <a:rPr lang="ru-RU" sz="2000" dirty="0">
                          <a:effectLst/>
                        </a:rPr>
                        <a:t>наверх</a:t>
                      </a:r>
                      <a:endParaRPr lang="ru-RU" sz="20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</a:tr>
              <a:tr h="45850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C00000"/>
                          </a:solidFill>
                          <a:effectLst/>
                        </a:rPr>
                        <a:t>PgDn</a:t>
                      </a:r>
                      <a:endParaRPr lang="ru-RU" sz="2000">
                        <a:solidFill>
                          <a:srgbClr val="C00000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</a:rPr>
                        <a:t> Страницу </a:t>
                      </a:r>
                      <a:r>
                        <a:rPr lang="ru-RU" sz="2000" dirty="0">
                          <a:effectLst/>
                        </a:rPr>
                        <a:t>вниз</a:t>
                      </a:r>
                      <a:endParaRPr lang="ru-RU" sz="20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</a:tr>
              <a:tr h="45850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C00000"/>
                          </a:solidFill>
                          <a:effectLst/>
                        </a:rPr>
                        <a:t>Del</a:t>
                      </a:r>
                      <a:endParaRPr lang="ru-RU" sz="2000">
                        <a:solidFill>
                          <a:srgbClr val="C00000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</a:rPr>
                        <a:t> Удалить </a:t>
                      </a:r>
                      <a:r>
                        <a:rPr lang="ru-RU" sz="2000" dirty="0">
                          <a:effectLst/>
                        </a:rPr>
                        <a:t>символ</a:t>
                      </a:r>
                      <a:endParaRPr lang="ru-RU" sz="20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</a:tr>
              <a:tr h="45850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C00000"/>
                          </a:solidFill>
                          <a:effectLst/>
                        </a:rPr>
                        <a:t>BS</a:t>
                      </a:r>
                      <a:endParaRPr lang="ru-RU" sz="2000">
                        <a:solidFill>
                          <a:srgbClr val="C00000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</a:rPr>
                        <a:t> Удалить </a:t>
                      </a:r>
                      <a:r>
                        <a:rPr lang="ru-RU" sz="2000" dirty="0">
                          <a:effectLst/>
                        </a:rPr>
                        <a:t>символ слева</a:t>
                      </a:r>
                      <a:endParaRPr lang="ru-RU" sz="20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</a:tr>
              <a:tr h="45850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err="1">
                          <a:solidFill>
                            <a:srgbClr val="C00000"/>
                          </a:solidFill>
                          <a:effectLst/>
                        </a:rPr>
                        <a:t>Ctrl-Y</a:t>
                      </a:r>
                      <a:endParaRPr lang="ru-RU" sz="2000" dirty="0">
                        <a:solidFill>
                          <a:srgbClr val="C00000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</a:rPr>
                        <a:t> Удалить </a:t>
                      </a:r>
                      <a:r>
                        <a:rPr lang="ru-RU" sz="2000" dirty="0">
                          <a:effectLst/>
                        </a:rPr>
                        <a:t>строку</a:t>
                      </a:r>
                      <a:endParaRPr lang="ru-RU" sz="20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82766349"/>
      </p:ext>
    </p:extLst>
  </p:cSld>
  <p:clrMapOvr>
    <a:masterClrMapping/>
  </p:clrMapOvr>
  <p:transition>
    <p:strips dir="rd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87602409"/>
              </p:ext>
            </p:extLst>
          </p:nvPr>
        </p:nvGraphicFramePr>
        <p:xfrm>
          <a:off x="107504" y="142851"/>
          <a:ext cx="8856984" cy="650085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321356"/>
                <a:gridCol w="6535628"/>
              </a:tblGrid>
              <a:tr h="593577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200" b="1" kern="1200" dirty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Операции над блоками</a:t>
                      </a: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81681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err="1">
                          <a:solidFill>
                            <a:srgbClr val="C00000"/>
                          </a:solidFill>
                          <a:effectLst/>
                        </a:rPr>
                        <a:t>Shift+стрелка</a:t>
                      </a:r>
                      <a:endParaRPr lang="ru-RU" sz="2000" dirty="0">
                        <a:solidFill>
                          <a:srgbClr val="C00000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</a:rPr>
                        <a:t>Выделить </a:t>
                      </a:r>
                      <a:r>
                        <a:rPr lang="ru-RU" sz="2000" dirty="0">
                          <a:effectLst/>
                        </a:rPr>
                        <a:t>простой (строчный) блок    </a:t>
                      </a:r>
                      <a:endParaRPr lang="ru-RU" sz="20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</a:tr>
              <a:tr h="59357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err="1">
                          <a:solidFill>
                            <a:srgbClr val="C00000"/>
                          </a:solidFill>
                          <a:effectLst/>
                        </a:rPr>
                        <a:t>Ctrl-U</a:t>
                      </a:r>
                      <a:endParaRPr lang="ru-RU" sz="2000" dirty="0">
                        <a:solidFill>
                          <a:srgbClr val="C00000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</a:rPr>
                        <a:t> Снять </a:t>
                      </a:r>
                      <a:r>
                        <a:rPr lang="ru-RU" sz="2000" dirty="0">
                          <a:effectLst/>
                        </a:rPr>
                        <a:t>выделение с блока</a:t>
                      </a:r>
                      <a:endParaRPr lang="ru-RU" sz="20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</a:tr>
              <a:tr h="59357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err="1">
                          <a:solidFill>
                            <a:srgbClr val="C00000"/>
                          </a:solidFill>
                          <a:effectLst/>
                        </a:rPr>
                        <a:t>Shift-A</a:t>
                      </a:r>
                      <a:endParaRPr lang="ru-RU" sz="2000" dirty="0">
                        <a:solidFill>
                          <a:srgbClr val="C00000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</a:rPr>
                        <a:t> Выделение </a:t>
                      </a:r>
                      <a:r>
                        <a:rPr lang="ru-RU" sz="2000" dirty="0">
                          <a:effectLst/>
                        </a:rPr>
                        <a:t>всего текста</a:t>
                      </a:r>
                      <a:endParaRPr lang="ru-RU" sz="20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</a:tr>
              <a:tr h="71226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err="1">
                          <a:solidFill>
                            <a:srgbClr val="C00000"/>
                          </a:solidFill>
                          <a:effectLst/>
                        </a:rPr>
                        <a:t>Shift-Ins</a:t>
                      </a:r>
                      <a:r>
                        <a:rPr lang="ru-RU" sz="2000" dirty="0">
                          <a:solidFill>
                            <a:srgbClr val="C00000"/>
                          </a:solidFill>
                          <a:effectLst/>
                        </a:rPr>
                        <a:t>, </a:t>
                      </a:r>
                      <a:r>
                        <a:rPr lang="ru-RU" sz="2000" dirty="0" err="1">
                          <a:solidFill>
                            <a:srgbClr val="C00000"/>
                          </a:solidFill>
                          <a:effectLst/>
                        </a:rPr>
                        <a:t>Ctrl-V</a:t>
                      </a:r>
                      <a:endParaRPr lang="ru-RU" sz="2000" dirty="0">
                        <a:solidFill>
                          <a:srgbClr val="C00000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</a:rPr>
                        <a:t> Вставить </a:t>
                      </a:r>
                      <a:r>
                        <a:rPr lang="ru-RU" sz="2000" dirty="0">
                          <a:effectLst/>
                        </a:rPr>
                        <a:t>блок из буфера обмена</a:t>
                      </a:r>
                      <a:endParaRPr lang="ru-RU" sz="20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</a:tr>
              <a:tr h="81674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err="1">
                          <a:solidFill>
                            <a:srgbClr val="C00000"/>
                          </a:solidFill>
                          <a:effectLst/>
                        </a:rPr>
                        <a:t>Shift-Del</a:t>
                      </a:r>
                      <a:r>
                        <a:rPr lang="ru-RU" sz="2000" dirty="0">
                          <a:solidFill>
                            <a:srgbClr val="C00000"/>
                          </a:solidFill>
                          <a:effectLst/>
                        </a:rPr>
                        <a:t>, </a:t>
                      </a:r>
                      <a:r>
                        <a:rPr lang="ru-RU" sz="2000" dirty="0" err="1">
                          <a:solidFill>
                            <a:srgbClr val="C00000"/>
                          </a:solidFill>
                          <a:effectLst/>
                        </a:rPr>
                        <a:t>Ctrl-X</a:t>
                      </a:r>
                      <a:endParaRPr lang="ru-RU" sz="2000" dirty="0">
                        <a:solidFill>
                          <a:srgbClr val="C00000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</a:rPr>
                        <a:t> Переместить </a:t>
                      </a:r>
                      <a:r>
                        <a:rPr lang="ru-RU" sz="2000" dirty="0">
                          <a:effectLst/>
                        </a:rPr>
                        <a:t>(вырезать) блок в буфер обмена</a:t>
                      </a:r>
                      <a:endParaRPr lang="ru-RU" sz="20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</a:tr>
              <a:tr h="59357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err="1">
                          <a:solidFill>
                            <a:srgbClr val="C00000"/>
                          </a:solidFill>
                          <a:effectLst/>
                        </a:rPr>
                        <a:t>Ctrl-C</a:t>
                      </a:r>
                      <a:endParaRPr lang="ru-RU" sz="2000" dirty="0">
                        <a:solidFill>
                          <a:srgbClr val="C00000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</a:rPr>
                        <a:t> Скопировать </a:t>
                      </a:r>
                      <a:r>
                        <a:rPr lang="ru-RU" sz="2000" dirty="0">
                          <a:effectLst/>
                        </a:rPr>
                        <a:t>блок в буфер обмена</a:t>
                      </a:r>
                      <a:endParaRPr lang="ru-RU" sz="20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</a:tr>
              <a:tr h="59357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err="1">
                          <a:solidFill>
                            <a:srgbClr val="C00000"/>
                          </a:solidFill>
                          <a:effectLst/>
                        </a:rPr>
                        <a:t>Ctrl-D</a:t>
                      </a:r>
                      <a:endParaRPr lang="ru-RU" sz="2000" dirty="0">
                        <a:solidFill>
                          <a:srgbClr val="C00000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</a:rPr>
                        <a:t> Удалить </a:t>
                      </a:r>
                      <a:r>
                        <a:rPr lang="ru-RU" sz="2000" dirty="0">
                          <a:effectLst/>
                        </a:rPr>
                        <a:t>блок</a:t>
                      </a:r>
                      <a:endParaRPr lang="ru-RU" sz="20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</a:tr>
              <a:tr h="59357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err="1">
                          <a:solidFill>
                            <a:srgbClr val="C00000"/>
                          </a:solidFill>
                          <a:effectLst/>
                        </a:rPr>
                        <a:t>Ctrl-P</a:t>
                      </a:r>
                      <a:endParaRPr lang="ru-RU" sz="2000" dirty="0">
                        <a:solidFill>
                          <a:srgbClr val="C00000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</a:rPr>
                        <a:t> Копировать </a:t>
                      </a:r>
                      <a:r>
                        <a:rPr lang="ru-RU" sz="2000" dirty="0">
                          <a:effectLst/>
                        </a:rPr>
                        <a:t>блок в текущую позицию курсора</a:t>
                      </a:r>
                      <a:endParaRPr lang="ru-RU" sz="20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</a:tr>
              <a:tr h="59357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err="1">
                          <a:solidFill>
                            <a:srgbClr val="C00000"/>
                          </a:solidFill>
                          <a:effectLst/>
                        </a:rPr>
                        <a:t>Ctrl-M</a:t>
                      </a:r>
                      <a:endParaRPr lang="ru-RU" sz="2000" dirty="0">
                        <a:solidFill>
                          <a:srgbClr val="C00000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</a:rPr>
                        <a:t> Переместить </a:t>
                      </a:r>
                      <a:r>
                        <a:rPr lang="ru-RU" sz="2000" dirty="0">
                          <a:effectLst/>
                        </a:rPr>
                        <a:t>блок в текущую позицию курсора</a:t>
                      </a:r>
                      <a:endParaRPr lang="ru-RU" sz="20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79856467"/>
      </p:ext>
    </p:extLst>
  </p:cSld>
  <p:clrMapOvr>
    <a:masterClrMapping/>
  </p:clrMapOvr>
  <p:transition>
    <p:strips dir="rd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71502318"/>
              </p:ext>
            </p:extLst>
          </p:nvPr>
        </p:nvGraphicFramePr>
        <p:xfrm>
          <a:off x="107504" y="142852"/>
          <a:ext cx="8856984" cy="650085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744096"/>
                <a:gridCol w="7112888"/>
              </a:tblGrid>
              <a:tr h="590987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200" b="1" kern="1200" dirty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Прочие операции</a:t>
                      </a: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9098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C00000"/>
                          </a:solidFill>
                          <a:effectLst/>
                        </a:rPr>
                        <a:t>F1</a:t>
                      </a:r>
                      <a:endParaRPr lang="ru-RU" sz="2000" dirty="0">
                        <a:solidFill>
                          <a:srgbClr val="C00000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</a:rPr>
                        <a:t> Помощь</a:t>
                      </a:r>
                      <a:endParaRPr lang="ru-RU" sz="20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</a:tr>
              <a:tr h="59098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C00000"/>
                          </a:solidFill>
                          <a:effectLst/>
                        </a:rPr>
                        <a:t>F2</a:t>
                      </a:r>
                      <a:endParaRPr lang="ru-RU" sz="2000" dirty="0">
                        <a:solidFill>
                          <a:srgbClr val="C00000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</a:rPr>
                        <a:t> Сохранить </a:t>
                      </a:r>
                      <a:r>
                        <a:rPr lang="ru-RU" sz="2000" dirty="0">
                          <a:effectLst/>
                        </a:rPr>
                        <a:t>файл</a:t>
                      </a:r>
                      <a:endParaRPr lang="ru-RU" sz="20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</a:tr>
              <a:tr h="59098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C00000"/>
                          </a:solidFill>
                          <a:effectLst/>
                        </a:rPr>
                        <a:t>Shift-F2</a:t>
                      </a:r>
                      <a:endParaRPr lang="ru-RU" sz="2000" dirty="0">
                        <a:solidFill>
                          <a:srgbClr val="C00000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</a:rPr>
                        <a:t> Сохранить </a:t>
                      </a:r>
                      <a:r>
                        <a:rPr lang="ru-RU" sz="2000" dirty="0">
                          <a:effectLst/>
                        </a:rPr>
                        <a:t>файл под другим именем</a:t>
                      </a:r>
                      <a:endParaRPr lang="ru-RU" sz="20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</a:tr>
              <a:tr h="59098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C00000"/>
                          </a:solidFill>
                          <a:effectLst/>
                        </a:rPr>
                        <a:t>F7</a:t>
                      </a:r>
                      <a:endParaRPr lang="ru-RU" sz="2000" dirty="0">
                        <a:solidFill>
                          <a:srgbClr val="C00000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</a:rPr>
                        <a:t> Поиск</a:t>
                      </a:r>
                      <a:endParaRPr lang="ru-RU" sz="20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</a:tr>
              <a:tr h="59098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C00000"/>
                          </a:solidFill>
                          <a:effectLst/>
                        </a:rPr>
                        <a:t>Ctrl-F7</a:t>
                      </a:r>
                      <a:endParaRPr lang="ru-RU" sz="2000" dirty="0">
                        <a:solidFill>
                          <a:srgbClr val="C00000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</a:rPr>
                        <a:t> Замена </a:t>
                      </a:r>
                      <a:r>
                        <a:rPr lang="ru-RU" sz="2000" dirty="0">
                          <a:effectLst/>
                        </a:rPr>
                        <a:t>всех вхождений слова на другое</a:t>
                      </a:r>
                      <a:endParaRPr lang="ru-RU" sz="20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</a:tr>
              <a:tr h="59098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C00000"/>
                          </a:solidFill>
                          <a:effectLst/>
                        </a:rPr>
                        <a:t>Shift-F7</a:t>
                      </a:r>
                      <a:endParaRPr lang="ru-RU" sz="2000" dirty="0">
                        <a:solidFill>
                          <a:srgbClr val="C00000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</a:rPr>
                        <a:t> Продолжить </a:t>
                      </a:r>
                      <a:r>
                        <a:rPr lang="ru-RU" sz="2000" dirty="0">
                          <a:effectLst/>
                        </a:rPr>
                        <a:t>поиск/замену</a:t>
                      </a:r>
                      <a:endParaRPr lang="ru-RU" sz="20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</a:tr>
              <a:tr h="59098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C00000"/>
                          </a:solidFill>
                          <a:effectLst/>
                        </a:rPr>
                        <a:t>F8</a:t>
                      </a:r>
                      <a:endParaRPr lang="ru-RU" sz="2000" dirty="0">
                        <a:solidFill>
                          <a:srgbClr val="C00000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</a:rPr>
                        <a:t> Переключение </a:t>
                      </a:r>
                      <a:r>
                        <a:rPr lang="ru-RU" sz="2000" dirty="0">
                          <a:effectLst/>
                        </a:rPr>
                        <a:t>DOS/WINDOWS (кодировки символов)</a:t>
                      </a:r>
                      <a:endParaRPr lang="ru-RU" sz="20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</a:tr>
              <a:tr h="59098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C00000"/>
                          </a:solidFill>
                          <a:effectLst/>
                        </a:rPr>
                        <a:t>F10, </a:t>
                      </a:r>
                      <a:r>
                        <a:rPr lang="ru-RU" sz="2000" dirty="0" err="1">
                          <a:solidFill>
                            <a:srgbClr val="C00000"/>
                          </a:solidFill>
                          <a:effectLst/>
                        </a:rPr>
                        <a:t>Esc</a:t>
                      </a:r>
                      <a:endParaRPr lang="ru-RU" sz="2000" dirty="0">
                        <a:solidFill>
                          <a:srgbClr val="C00000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</a:rPr>
                        <a:t> Выход </a:t>
                      </a:r>
                      <a:r>
                        <a:rPr lang="ru-RU" sz="2000" dirty="0">
                          <a:effectLst/>
                        </a:rPr>
                        <a:t>из редактора</a:t>
                      </a:r>
                      <a:endParaRPr lang="ru-RU" sz="20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</a:tr>
              <a:tr h="59098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C00000"/>
                          </a:solidFill>
                          <a:effectLst/>
                        </a:rPr>
                        <a:t>Shift-F10</a:t>
                      </a:r>
                      <a:endParaRPr lang="ru-RU" sz="2000" dirty="0">
                        <a:solidFill>
                          <a:srgbClr val="C00000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</a:rPr>
                        <a:t> Сохранение </a:t>
                      </a:r>
                      <a:r>
                        <a:rPr lang="ru-RU" sz="2000" dirty="0">
                          <a:effectLst/>
                        </a:rPr>
                        <a:t>и выход</a:t>
                      </a:r>
                      <a:endParaRPr lang="ru-RU" sz="20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</a:tr>
              <a:tr h="59098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err="1">
                          <a:solidFill>
                            <a:srgbClr val="C00000"/>
                          </a:solidFill>
                          <a:effectLst/>
                        </a:rPr>
                        <a:t>Ctrl-Z</a:t>
                      </a:r>
                      <a:endParaRPr lang="ru-RU" sz="2000" dirty="0">
                        <a:solidFill>
                          <a:srgbClr val="C00000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</a:rPr>
                        <a:t> Отмена </a:t>
                      </a:r>
                      <a:r>
                        <a:rPr lang="ru-RU" sz="2000" dirty="0">
                          <a:effectLst/>
                        </a:rPr>
                        <a:t>последнего действия (откат)</a:t>
                      </a:r>
                      <a:endParaRPr lang="ru-RU" sz="20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84883645"/>
      </p:ext>
    </p:extLst>
  </p:cSld>
  <p:clrMapOvr>
    <a:masterClrMapping/>
  </p:clrMapOvr>
  <p:transition>
    <p:strips dir="rd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800000"/>
                </a:solidFill>
                <a:latin typeface="Arial" pitchFamily="34" charset="0"/>
                <a:ea typeface="Times New Roman"/>
                <a:cs typeface="Arial" pitchFamily="34" charset="0"/>
              </a:rPr>
              <a:t/>
            </a:r>
            <a:br>
              <a:rPr lang="ru-RU" b="1" dirty="0" smtClean="0">
                <a:solidFill>
                  <a:srgbClr val="800000"/>
                </a:solidFill>
                <a:latin typeface="Arial" pitchFamily="34" charset="0"/>
                <a:ea typeface="Times New Roman"/>
                <a:cs typeface="Arial" pitchFamily="34" charset="0"/>
              </a:rPr>
            </a:br>
            <a:r>
              <a:rPr lang="ru-RU" b="1" dirty="0" smtClean="0">
                <a:solidFill>
                  <a:srgbClr val="800000"/>
                </a:solidFill>
                <a:latin typeface="Arial" pitchFamily="34" charset="0"/>
                <a:ea typeface="Times New Roman"/>
                <a:cs typeface="Arial" pitchFamily="34" charset="0"/>
              </a:rPr>
              <a:t>Теоретические сведения</a:t>
            </a:r>
            <a:r>
              <a:rPr lang="ru-RU" dirty="0" smtClean="0">
                <a:latin typeface="Arial" pitchFamily="34" charset="0"/>
                <a:ea typeface="Calibri"/>
                <a:cs typeface="Arial" pitchFamily="34" charset="0"/>
              </a:rPr>
              <a:t/>
            </a:r>
            <a:br>
              <a:rPr lang="ru-RU" dirty="0" smtClean="0">
                <a:latin typeface="Arial" pitchFamily="34" charset="0"/>
                <a:ea typeface="Calibri"/>
                <a:cs typeface="Arial" pitchFamily="34" charset="0"/>
              </a:rPr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273050" indent="627063" algn="just">
              <a:lnSpc>
                <a:spcPct val="150000"/>
              </a:lnSpc>
              <a:buNone/>
            </a:pPr>
            <a:r>
              <a:rPr lang="ru-RU" dirty="0" smtClean="0">
                <a:ea typeface="Times New Roman"/>
                <a:cs typeface="Times New Roman"/>
              </a:rPr>
              <a:t>Файловые менеджеры - это программы-оболочки для работы с операционной системой. С помощью файлового менеджера пользователи могут просматривать, копировать, удалять и создавать каталоги и файлы, запускать программы и т.д.. К классическим файловым менеджерам относятся: DOS </a:t>
            </a:r>
            <a:r>
              <a:rPr lang="ru-RU" dirty="0" err="1" smtClean="0">
                <a:ea typeface="Times New Roman"/>
                <a:cs typeface="Times New Roman"/>
              </a:rPr>
              <a:t>Navigator</a:t>
            </a:r>
            <a:r>
              <a:rPr lang="ru-RU" dirty="0" smtClean="0">
                <a:ea typeface="Times New Roman"/>
                <a:cs typeface="Times New Roman"/>
              </a:rPr>
              <a:t>, FAR </a:t>
            </a:r>
            <a:r>
              <a:rPr lang="ru-RU" dirty="0" err="1" smtClean="0">
                <a:ea typeface="Times New Roman"/>
                <a:cs typeface="Times New Roman"/>
              </a:rPr>
              <a:t>Manager</a:t>
            </a:r>
            <a:r>
              <a:rPr lang="ru-RU" dirty="0" smtClean="0">
                <a:ea typeface="Times New Roman"/>
                <a:cs typeface="Times New Roman"/>
              </a:rPr>
              <a:t>, </a:t>
            </a:r>
            <a:r>
              <a:rPr lang="ru-RU" dirty="0" err="1" smtClean="0">
                <a:ea typeface="Times New Roman"/>
                <a:cs typeface="Times New Roman"/>
              </a:rPr>
              <a:t>Volkov</a:t>
            </a:r>
            <a:r>
              <a:rPr lang="ru-RU" dirty="0" smtClean="0">
                <a:ea typeface="Times New Roman"/>
                <a:cs typeface="Times New Roman"/>
              </a:rPr>
              <a:t> </a:t>
            </a:r>
            <a:r>
              <a:rPr lang="ru-RU" dirty="0" err="1" smtClean="0">
                <a:ea typeface="Times New Roman"/>
                <a:cs typeface="Times New Roman"/>
              </a:rPr>
              <a:t>Commander</a:t>
            </a:r>
            <a:r>
              <a:rPr lang="ru-RU" dirty="0" smtClean="0">
                <a:ea typeface="Times New Roman"/>
                <a:cs typeface="Times New Roman"/>
              </a:rPr>
              <a:t>, </a:t>
            </a:r>
            <a:r>
              <a:rPr lang="ru-RU" dirty="0" err="1" smtClean="0">
                <a:ea typeface="Times New Roman"/>
                <a:cs typeface="Times New Roman"/>
              </a:rPr>
              <a:t>Windows</a:t>
            </a:r>
            <a:r>
              <a:rPr lang="ru-RU" dirty="0" smtClean="0">
                <a:ea typeface="Times New Roman"/>
                <a:cs typeface="Times New Roman"/>
              </a:rPr>
              <a:t> </a:t>
            </a:r>
            <a:r>
              <a:rPr lang="ru-RU" dirty="0" err="1" smtClean="0">
                <a:ea typeface="Times New Roman"/>
                <a:cs typeface="Times New Roman"/>
              </a:rPr>
              <a:t>Commander</a:t>
            </a:r>
            <a:r>
              <a:rPr lang="ru-RU" dirty="0" smtClean="0">
                <a:ea typeface="Times New Roman"/>
                <a:cs typeface="Times New Roman"/>
              </a:rPr>
              <a:t> и т.д. 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75078719"/>
      </p:ext>
    </p:extLst>
  </p:cSld>
  <p:clrMapOvr>
    <a:masterClrMapping/>
  </p:clrMapOvr>
  <p:transition>
    <p:strips dir="r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714744" y="214290"/>
            <a:ext cx="5429256" cy="421484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Файловый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менеджер относится к тем программам, которые обязательно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используются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в повседневной работе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 algn="ctr"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Лидерство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принадлежат трем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программам</a:t>
            </a:r>
          </a:p>
          <a:p>
            <a:pPr marL="0" indent="0" algn="ctr">
              <a:buFont typeface="Wingdings" pitchFamily="2" charset="2"/>
              <a:buChar char="ü"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Проводник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Font typeface="Wingdings" pitchFamily="2" charset="2"/>
              <a:buChar char="ü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FAR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Manager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Font typeface="Wingdings" pitchFamily="2" charset="2"/>
              <a:buChar char="ü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Total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Commander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Рисунок 6" descr="5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643314"/>
            <a:ext cx="4071934" cy="3214686"/>
          </a:xfrm>
          <a:prstGeom prst="rect">
            <a:avLst/>
          </a:prstGeom>
        </p:spPr>
      </p:pic>
      <p:pic>
        <p:nvPicPr>
          <p:cNvPr id="9" name="Рисунок 8" descr="4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3929058" cy="3071810"/>
          </a:xfrm>
          <a:prstGeom prst="rect">
            <a:avLst/>
          </a:prstGeom>
        </p:spPr>
      </p:pic>
      <p:pic>
        <p:nvPicPr>
          <p:cNvPr id="5" name="Рисунок 4" descr="проводник.gif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29190" y="4000504"/>
            <a:ext cx="4214810" cy="2857496"/>
          </a:xfrm>
          <a:prstGeom prst="rect">
            <a:avLst/>
          </a:prstGeom>
        </p:spPr>
      </p:pic>
      <p:sp>
        <p:nvSpPr>
          <p:cNvPr id="6" name="Управляющая кнопка: назад 5">
            <a:hlinkClick r:id="" action="ppaction://hlinkshowjump?jump=previousslide" highlightClick="1"/>
          </p:cNvPr>
          <p:cNvSpPr/>
          <p:nvPr/>
        </p:nvSpPr>
        <p:spPr>
          <a:xfrm>
            <a:off x="0" y="6357958"/>
            <a:ext cx="500066" cy="500042"/>
          </a:xfrm>
          <a:prstGeom prst="actionButtonBackPrevious">
            <a:avLst/>
          </a:prstGeom>
          <a:solidFill>
            <a:schemeClr val="accent3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Управляющая кнопка: далее 7">
            <a:hlinkClick r:id="" action="ppaction://hlinkshowjump?jump=nextslide" highlightClick="1"/>
          </p:cNvPr>
          <p:cNvSpPr/>
          <p:nvPr/>
        </p:nvSpPr>
        <p:spPr>
          <a:xfrm>
            <a:off x="642910" y="6357934"/>
            <a:ext cx="571504" cy="500066"/>
          </a:xfrm>
          <a:prstGeom prst="actionButtonForwardNext">
            <a:avLst/>
          </a:prstGeom>
          <a:solidFill>
            <a:schemeClr val="accent3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Управляющая кнопка: домой 9">
            <a:hlinkClick r:id="" action="ppaction://hlinkshowjump?jump=firstslide" highlightClick="1"/>
          </p:cNvPr>
          <p:cNvSpPr/>
          <p:nvPr/>
        </p:nvSpPr>
        <p:spPr>
          <a:xfrm>
            <a:off x="8572496" y="6357958"/>
            <a:ext cx="571504" cy="500042"/>
          </a:xfrm>
          <a:prstGeom prst="actionButtonHome">
            <a:avLst/>
          </a:prstGeom>
          <a:solidFill>
            <a:schemeClr val="accent3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8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500" tmFilter="0, 0; .2, .5; .8, .5; 1, 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0" dur="250" autoRev="1" fill="hold"/>
                                        <p:tgtEl>
                                          <p:spTgt spid="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6" presetClass="emph" presetSubtype="0" fill="hold" nodeType="click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" dur="500" tmFilter="0, 0; .2, .5; .8, .5; 1, 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5" dur="250" autoRev="1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6" presetID="26" presetClass="emph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" dur="500" tmFilter="0, 0; .2, .5; .8, .5; 1, 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8" dur="250" autoRev="1" fill="hold"/>
                                        <p:tgtEl>
                                          <p:spTgt spid="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6" presetClass="emph" presetSubtype="0" fill="hold" nodeType="click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500" tmFilter="0, 0; .2, .5; .8, .5; 1, 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3" dur="250" autoRev="1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4" presetID="26" presetClass="emph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" dur="500" tmFilter="0, 0; .2, .5; .8, .5; 1, 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6" dur="250" autoRev="1" fill="hold"/>
                                        <p:tgtEl>
                                          <p:spTgt spid="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solidFill>
              <a:srgbClr val="92D050"/>
            </a:solidFill>
            <a:miter lim="800000"/>
            <a:headEnd/>
            <a:tailEnd/>
          </a:ln>
          <a:effectLst/>
        </p:spPr>
      </p:pic>
      <p:sp>
        <p:nvSpPr>
          <p:cNvPr id="8" name="Скругленный прямоугольник 7"/>
          <p:cNvSpPr/>
          <p:nvPr/>
        </p:nvSpPr>
        <p:spPr>
          <a:xfrm>
            <a:off x="4572000" y="500042"/>
            <a:ext cx="1357322" cy="214314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572000" y="714356"/>
            <a:ext cx="357190" cy="142876"/>
          </a:xfrm>
          <a:prstGeom prst="roundRect">
            <a:avLst/>
          </a:prstGeom>
          <a:noFill/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0" y="857232"/>
            <a:ext cx="4286248" cy="142876"/>
          </a:xfrm>
          <a:prstGeom prst="roundRect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0" y="214290"/>
            <a:ext cx="2786050" cy="71438"/>
          </a:xfrm>
          <a:prstGeom prst="roundRect">
            <a:avLst/>
          </a:prstGeom>
          <a:noFill/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0" name="Прямоугольник 19"/>
          <p:cNvSpPr/>
          <p:nvPr/>
        </p:nvSpPr>
        <p:spPr>
          <a:xfrm>
            <a:off x="0" y="1214422"/>
            <a:ext cx="4500562" cy="2357454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1" name="Скругленная прямоугольная выноска 20">
            <a:hlinkClick r:id="rId3" action="ppaction://hlinksldjump"/>
          </p:cNvPr>
          <p:cNvSpPr/>
          <p:nvPr/>
        </p:nvSpPr>
        <p:spPr>
          <a:xfrm>
            <a:off x="4714876" y="3857628"/>
            <a:ext cx="2214578" cy="714380"/>
          </a:xfrm>
          <a:prstGeom prst="wedgeRoundRectCallout">
            <a:avLst>
              <a:gd name="adj1" fmla="val -64250"/>
              <a:gd name="adj2" fmla="val -101901"/>
              <a:gd name="adj3" fmla="val 16667"/>
            </a:avLst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Файловая панель</a:t>
            </a:r>
            <a:endParaRPr lang="ru-RU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0" y="6215082"/>
            <a:ext cx="4572000" cy="142876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3" name="Скругленная прямоугольная выноска 22">
            <a:hlinkClick r:id="rId4" action="ppaction://hlinksldjump"/>
          </p:cNvPr>
          <p:cNvSpPr/>
          <p:nvPr/>
        </p:nvSpPr>
        <p:spPr>
          <a:xfrm>
            <a:off x="0" y="5143512"/>
            <a:ext cx="2143140" cy="785818"/>
          </a:xfrm>
          <a:prstGeom prst="wedgeRoundRectCallout">
            <a:avLst>
              <a:gd name="adj1" fmla="val -28702"/>
              <a:gd name="adj2" fmla="val 83484"/>
              <a:gd name="adj3" fmla="val 16667"/>
            </a:avLst>
          </a:prstGeom>
          <a:solidFill>
            <a:srgbClr val="00B050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Строка состояния</a:t>
            </a:r>
            <a:endParaRPr lang="ru-RU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2857488" y="6357958"/>
            <a:ext cx="6286512" cy="142876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6" name="Прямоугольник 25"/>
          <p:cNvSpPr/>
          <p:nvPr/>
        </p:nvSpPr>
        <p:spPr>
          <a:xfrm>
            <a:off x="0" y="6500834"/>
            <a:ext cx="9144000" cy="142876"/>
          </a:xfrm>
          <a:prstGeom prst="rect">
            <a:avLst/>
          </a:prstGeom>
          <a:noFill/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8" name="Скругленная прямоугольная выноска 27">
            <a:hlinkClick r:id="" action="ppaction://noaction"/>
          </p:cNvPr>
          <p:cNvSpPr/>
          <p:nvPr/>
        </p:nvSpPr>
        <p:spPr>
          <a:xfrm>
            <a:off x="2214546" y="5214950"/>
            <a:ext cx="2786082" cy="928694"/>
          </a:xfrm>
          <a:prstGeom prst="wedgeRoundRectCallout">
            <a:avLst>
              <a:gd name="adj1" fmla="val -35098"/>
              <a:gd name="adj2" fmla="val 95110"/>
              <a:gd name="adj3" fmla="val 16667"/>
            </a:avLst>
          </a:prstGeom>
          <a:solidFill>
            <a:srgbClr val="FFC000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Панель функциональных клавиш</a:t>
            </a:r>
            <a:endParaRPr lang="ru-RU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" name="Прямоугольник 28"/>
          <p:cNvSpPr/>
          <p:nvPr/>
        </p:nvSpPr>
        <p:spPr>
          <a:xfrm>
            <a:off x="0" y="1071546"/>
            <a:ext cx="642910" cy="142876"/>
          </a:xfrm>
          <a:prstGeom prst="rect">
            <a:avLst/>
          </a:prstGeom>
          <a:noFill/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30" name="Скругленная прямоугольная выноска 29">
            <a:hlinkClick r:id="rId5" action="ppaction://hlinksldjump"/>
          </p:cNvPr>
          <p:cNvSpPr/>
          <p:nvPr/>
        </p:nvSpPr>
        <p:spPr>
          <a:xfrm>
            <a:off x="428596" y="1500174"/>
            <a:ext cx="2143140" cy="642942"/>
          </a:xfrm>
          <a:prstGeom prst="wedgeRoundRectCallout">
            <a:avLst>
              <a:gd name="adj1" fmla="val -44281"/>
              <a:gd name="adj2" fmla="val -99203"/>
              <a:gd name="adj3" fmla="val 16667"/>
            </a:avLst>
          </a:prstGeom>
          <a:solidFill>
            <a:srgbClr val="1BC3C7"/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Текущий каталог</a:t>
            </a:r>
            <a:endParaRPr lang="ru-RU" sz="16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Скругленная прямоугольная выноска 16">
            <a:hlinkClick r:id="rId6" action="ppaction://hlinksldjump"/>
          </p:cNvPr>
          <p:cNvSpPr/>
          <p:nvPr/>
        </p:nvSpPr>
        <p:spPr>
          <a:xfrm>
            <a:off x="2143108" y="642918"/>
            <a:ext cx="1928794" cy="785818"/>
          </a:xfrm>
          <a:prstGeom prst="wedgeRoundRectCallout">
            <a:avLst>
              <a:gd name="adj1" fmla="val -34046"/>
              <a:gd name="adj2" fmla="val -103698"/>
              <a:gd name="adj3" fmla="val 16667"/>
            </a:avLst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Главное меню</a:t>
            </a:r>
            <a:endParaRPr lang="ru-RU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Скругленная прямоугольная выноска 11">
            <a:hlinkClick r:id="rId7" action="ppaction://hlinksldjump"/>
          </p:cNvPr>
          <p:cNvSpPr/>
          <p:nvPr/>
        </p:nvSpPr>
        <p:spPr>
          <a:xfrm>
            <a:off x="5214942" y="1357298"/>
            <a:ext cx="1428760" cy="714380"/>
          </a:xfrm>
          <a:prstGeom prst="wedgeRoundRectCallout">
            <a:avLst>
              <a:gd name="adj1" fmla="val -75724"/>
              <a:gd name="adj2" fmla="val -128168"/>
              <a:gd name="adj3" fmla="val 16667"/>
            </a:avLst>
          </a:prstGeom>
          <a:solidFill>
            <a:srgbClr val="00B0F0"/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Окно выбора дисков</a:t>
            </a:r>
            <a:endParaRPr lang="ru-RU" sz="14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" name="Прямоугольник 31"/>
          <p:cNvSpPr/>
          <p:nvPr/>
        </p:nvSpPr>
        <p:spPr>
          <a:xfrm>
            <a:off x="5857884" y="2428868"/>
            <a:ext cx="300038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Разберём подробно работу с объектами файловой системы в программе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Total Commander</a:t>
            </a:r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Управляющая кнопка: назад 18">
            <a:hlinkClick r:id="" action="ppaction://hlinkshowjump?jump=previousslide" highlightClick="1"/>
          </p:cNvPr>
          <p:cNvSpPr/>
          <p:nvPr/>
        </p:nvSpPr>
        <p:spPr>
          <a:xfrm>
            <a:off x="0" y="6357958"/>
            <a:ext cx="500066" cy="500042"/>
          </a:xfrm>
          <a:prstGeom prst="actionButtonBackPrevious">
            <a:avLst/>
          </a:prstGeom>
          <a:solidFill>
            <a:schemeClr val="accent3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Управляющая кнопка: далее 24">
            <a:hlinkClick r:id="" action="ppaction://hlinkshowjump?jump=nextslide" highlightClick="1"/>
          </p:cNvPr>
          <p:cNvSpPr/>
          <p:nvPr/>
        </p:nvSpPr>
        <p:spPr>
          <a:xfrm>
            <a:off x="642910" y="6357934"/>
            <a:ext cx="571504" cy="500066"/>
          </a:xfrm>
          <a:prstGeom prst="actionButtonForwardNext">
            <a:avLst/>
          </a:prstGeom>
          <a:solidFill>
            <a:schemeClr val="accent3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Управляющая кнопка: домой 26">
            <a:hlinkClick r:id="" action="ppaction://hlinkshowjump?jump=firstslide" highlightClick="1"/>
          </p:cNvPr>
          <p:cNvSpPr/>
          <p:nvPr/>
        </p:nvSpPr>
        <p:spPr>
          <a:xfrm>
            <a:off x="8572496" y="6357958"/>
            <a:ext cx="571504" cy="500042"/>
          </a:xfrm>
          <a:prstGeom prst="actionButtonHome">
            <a:avLst/>
          </a:prstGeom>
          <a:solidFill>
            <a:schemeClr val="accent3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>
    <p:strips dir="rd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928670"/>
          </a:xfrm>
          <a:solidFill>
            <a:schemeClr val="accent3">
              <a:lumMod val="50000"/>
            </a:schemeClr>
          </a:solidFill>
        </p:spPr>
        <p:txBody>
          <a:bodyPr/>
          <a:lstStyle/>
          <a:p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Назначение функциональных клавиш</a:t>
            </a:r>
            <a:endParaRPr lang="ru-RU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" name="Содержимое 5"/>
          <p:cNvGraphicFramePr>
            <a:graphicFrameLocks noGrp="1"/>
          </p:cNvGraphicFramePr>
          <p:nvPr>
            <p:ph idx="1"/>
          </p:nvPr>
        </p:nvGraphicFramePr>
        <p:xfrm>
          <a:off x="285721" y="928671"/>
          <a:ext cx="8572560" cy="582832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71570"/>
                <a:gridCol w="7500990"/>
              </a:tblGrid>
              <a:tr h="582512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F1</a:t>
                      </a:r>
                      <a:endParaRPr lang="ru-RU" sz="24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gradFill>
                      <a:gsLst>
                        <a:gs pos="0">
                          <a:schemeClr val="accent6">
                            <a:lumMod val="75000"/>
                          </a:schemeClr>
                        </a:gs>
                        <a:gs pos="30000">
                          <a:srgbClr val="D49E6C"/>
                        </a:gs>
                        <a:gs pos="70000">
                          <a:srgbClr val="A65528"/>
                        </a:gs>
                        <a:gs pos="100000">
                          <a:srgbClr val="663012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Помощь.</a:t>
                      </a:r>
                      <a:endParaRPr lang="ru-RU" sz="2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gradFill>
                      <a:gsLst>
                        <a:gs pos="0">
                          <a:schemeClr val="accent3">
                            <a:lumMod val="50000"/>
                          </a:schemeClr>
                        </a:gs>
                        <a:gs pos="30000">
                          <a:srgbClr val="D49E6C"/>
                        </a:gs>
                        <a:gs pos="70000">
                          <a:srgbClr val="A65528"/>
                        </a:gs>
                        <a:gs pos="100000">
                          <a:srgbClr val="663012"/>
                        </a:gs>
                      </a:gsLst>
                      <a:lin ang="5400000" scaled="0"/>
                    </a:gradFill>
                  </a:tcPr>
                </a:tc>
              </a:tr>
              <a:tr h="899973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F3</a:t>
                      </a:r>
                      <a:endParaRPr lang="ru-RU" sz="2400" b="1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endParaRPr lang="ru-RU" sz="24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gradFill>
                      <a:gsLst>
                        <a:gs pos="0">
                          <a:schemeClr val="accent6">
                            <a:lumMod val="75000"/>
                          </a:schemeClr>
                        </a:gs>
                        <a:gs pos="30000">
                          <a:srgbClr val="D49E6C"/>
                        </a:gs>
                        <a:gs pos="70000">
                          <a:srgbClr val="A65528"/>
                        </a:gs>
                        <a:gs pos="100000">
                          <a:srgbClr val="663012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Просмотреть файлы (способ и объекты просмотра задаются в настройках).</a:t>
                      </a:r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gradFill>
                      <a:gsLst>
                        <a:gs pos="0">
                          <a:schemeClr val="accent6">
                            <a:lumMod val="75000"/>
                          </a:schemeClr>
                        </a:gs>
                        <a:gs pos="30000">
                          <a:srgbClr val="D49E6C"/>
                        </a:gs>
                        <a:gs pos="70000">
                          <a:srgbClr val="A65528"/>
                        </a:gs>
                        <a:gs pos="100000">
                          <a:srgbClr val="663012"/>
                        </a:gs>
                      </a:gsLst>
                      <a:lin ang="5400000" scaled="0"/>
                    </a:gradFill>
                  </a:tcPr>
                </a:tc>
              </a:tr>
              <a:tr h="802036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F4</a:t>
                      </a:r>
                      <a:endParaRPr lang="ru-RU" sz="24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gradFill>
                      <a:gsLst>
                        <a:gs pos="0">
                          <a:schemeClr val="accent6">
                            <a:lumMod val="75000"/>
                          </a:schemeClr>
                        </a:gs>
                        <a:gs pos="30000">
                          <a:srgbClr val="D49E6C"/>
                        </a:gs>
                        <a:gs pos="70000">
                          <a:srgbClr val="A65528"/>
                        </a:gs>
                        <a:gs pos="100000">
                          <a:srgbClr val="663012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Редактировать файлы.</a:t>
                      </a:r>
                    </a:p>
                    <a:p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gradFill>
                      <a:gsLst>
                        <a:gs pos="0">
                          <a:schemeClr val="accent6">
                            <a:lumMod val="75000"/>
                          </a:schemeClr>
                        </a:gs>
                        <a:gs pos="30000">
                          <a:srgbClr val="D49E6C"/>
                        </a:gs>
                        <a:gs pos="70000">
                          <a:srgbClr val="A65528"/>
                        </a:gs>
                        <a:gs pos="100000">
                          <a:srgbClr val="663012"/>
                        </a:gs>
                      </a:gsLst>
                      <a:lin ang="5400000" scaled="0"/>
                    </a:gradFill>
                  </a:tcPr>
                </a:tc>
              </a:tr>
              <a:tr h="899973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F5</a:t>
                      </a:r>
                      <a:endParaRPr lang="ru-RU" sz="2400" b="1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endParaRPr lang="ru-RU" sz="24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gradFill>
                      <a:gsLst>
                        <a:gs pos="0">
                          <a:schemeClr val="accent6">
                            <a:lumMod val="75000"/>
                          </a:schemeClr>
                        </a:gs>
                        <a:gs pos="30000">
                          <a:srgbClr val="D49E6C"/>
                        </a:gs>
                        <a:gs pos="70000">
                          <a:srgbClr val="A65528"/>
                        </a:gs>
                        <a:gs pos="100000">
                          <a:srgbClr val="663012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Копировать файлы.</a:t>
                      </a:r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gradFill>
                      <a:gsLst>
                        <a:gs pos="0">
                          <a:schemeClr val="accent6">
                            <a:lumMod val="75000"/>
                          </a:schemeClr>
                        </a:gs>
                        <a:gs pos="30000">
                          <a:srgbClr val="D49E6C"/>
                        </a:gs>
                        <a:gs pos="70000">
                          <a:srgbClr val="A65528"/>
                        </a:gs>
                        <a:gs pos="100000">
                          <a:srgbClr val="663012"/>
                        </a:gs>
                      </a:gsLst>
                      <a:lin ang="5400000" scaled="0"/>
                    </a:gradFill>
                  </a:tcPr>
                </a:tc>
              </a:tr>
              <a:tr h="899973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F6</a:t>
                      </a:r>
                      <a:endParaRPr lang="ru-RU" sz="2400" b="1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endParaRPr lang="ru-RU" sz="24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gradFill>
                      <a:gsLst>
                        <a:gs pos="0">
                          <a:schemeClr val="accent6">
                            <a:lumMod val="75000"/>
                          </a:schemeClr>
                        </a:gs>
                        <a:gs pos="30000">
                          <a:srgbClr val="D49E6C"/>
                        </a:gs>
                        <a:gs pos="70000">
                          <a:srgbClr val="A65528"/>
                        </a:gs>
                        <a:gs pos="100000">
                          <a:srgbClr val="663012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Переименовать/переместить файлы.</a:t>
                      </a:r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gradFill>
                      <a:gsLst>
                        <a:gs pos="0">
                          <a:schemeClr val="accent6">
                            <a:lumMod val="75000"/>
                          </a:schemeClr>
                        </a:gs>
                        <a:gs pos="30000">
                          <a:srgbClr val="D49E6C"/>
                        </a:gs>
                        <a:gs pos="70000">
                          <a:srgbClr val="A65528"/>
                        </a:gs>
                        <a:gs pos="100000">
                          <a:srgbClr val="663012"/>
                        </a:gs>
                      </a:gsLst>
                      <a:lin ang="5400000" scaled="0"/>
                    </a:gradFill>
                  </a:tcPr>
                </a:tc>
              </a:tr>
              <a:tr h="899973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F7</a:t>
                      </a:r>
                      <a:endParaRPr lang="ru-RU" sz="2400" b="1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endParaRPr lang="ru-RU" sz="24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gradFill>
                      <a:gsLst>
                        <a:gs pos="0">
                          <a:schemeClr val="accent6">
                            <a:lumMod val="75000"/>
                          </a:schemeClr>
                        </a:gs>
                        <a:gs pos="30000">
                          <a:srgbClr val="D49E6C"/>
                        </a:gs>
                        <a:gs pos="70000">
                          <a:srgbClr val="A65528"/>
                        </a:gs>
                        <a:gs pos="100000">
                          <a:srgbClr val="663012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Создать каталог.</a:t>
                      </a:r>
                    </a:p>
                    <a:p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gradFill>
                      <a:gsLst>
                        <a:gs pos="0">
                          <a:schemeClr val="accent6">
                            <a:lumMod val="75000"/>
                          </a:schemeClr>
                        </a:gs>
                        <a:gs pos="30000">
                          <a:srgbClr val="D49E6C"/>
                        </a:gs>
                        <a:gs pos="70000">
                          <a:srgbClr val="A65528"/>
                        </a:gs>
                        <a:gs pos="100000">
                          <a:srgbClr val="663012"/>
                        </a:gs>
                      </a:gsLst>
                      <a:lin ang="5400000" scaled="0"/>
                    </a:gradFill>
                  </a:tcPr>
                </a:tc>
              </a:tr>
              <a:tr h="802036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F8</a:t>
                      </a:r>
                      <a:endParaRPr lang="ru-RU" sz="24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gradFill>
                      <a:gsLst>
                        <a:gs pos="0">
                          <a:schemeClr val="accent6">
                            <a:lumMod val="75000"/>
                          </a:schemeClr>
                        </a:gs>
                        <a:gs pos="30000">
                          <a:srgbClr val="D49E6C"/>
                        </a:gs>
                        <a:gs pos="70000">
                          <a:srgbClr val="A65528"/>
                        </a:gs>
                        <a:gs pos="100000">
                          <a:srgbClr val="663012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Удалить файлы (то же, что и </a:t>
                      </a:r>
                      <a:r>
                        <a:rPr lang="ru-RU" sz="2400" b="1" dirty="0" err="1" smtClean="0">
                          <a:latin typeface="Times New Roman" pitchFamily="18" charset="0"/>
                          <a:cs typeface="Times New Roman" pitchFamily="18" charset="0"/>
                        </a:rPr>
                        <a:t>Del</a:t>
                      </a:r>
                      <a:r>
                        <a:rPr lang="ru-RU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).</a:t>
                      </a:r>
                    </a:p>
                    <a:p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3">
                            <a:lumMod val="50000"/>
                          </a:schemeClr>
                        </a:gs>
                        <a:gs pos="30000">
                          <a:srgbClr val="D49E6C"/>
                        </a:gs>
                        <a:gs pos="70000">
                          <a:srgbClr val="A65528"/>
                        </a:gs>
                        <a:gs pos="100000">
                          <a:srgbClr val="663012"/>
                        </a:gs>
                      </a:gsLst>
                      <a:lin ang="16200000" scaled="1"/>
                      <a:tileRect/>
                    </a:gradFill>
                  </a:tcPr>
                </a:tc>
              </a:tr>
            </a:tbl>
          </a:graphicData>
        </a:graphic>
      </p:graphicFrame>
      <p:sp>
        <p:nvSpPr>
          <p:cNvPr id="4" name="Управляющая кнопка: назад 3">
            <a:hlinkClick r:id="" action="ppaction://hlinkshowjump?jump=previousslide" highlightClick="1"/>
          </p:cNvPr>
          <p:cNvSpPr/>
          <p:nvPr/>
        </p:nvSpPr>
        <p:spPr>
          <a:xfrm>
            <a:off x="0" y="6357958"/>
            <a:ext cx="500066" cy="500042"/>
          </a:xfrm>
          <a:prstGeom prst="actionButtonBackPrevious">
            <a:avLst/>
          </a:prstGeom>
          <a:solidFill>
            <a:schemeClr val="accent3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Управляющая кнопка: далее 4">
            <a:hlinkClick r:id="" action="ppaction://hlinkshowjump?jump=nextslide" highlightClick="1"/>
          </p:cNvPr>
          <p:cNvSpPr/>
          <p:nvPr/>
        </p:nvSpPr>
        <p:spPr>
          <a:xfrm>
            <a:off x="642910" y="6357934"/>
            <a:ext cx="571504" cy="500066"/>
          </a:xfrm>
          <a:prstGeom prst="actionButtonForwardNext">
            <a:avLst/>
          </a:prstGeom>
          <a:solidFill>
            <a:schemeClr val="accent3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Управляющая кнопка: домой 6">
            <a:hlinkClick r:id="" action="ppaction://hlinkshowjump?jump=firstslide" highlightClick="1"/>
          </p:cNvPr>
          <p:cNvSpPr/>
          <p:nvPr/>
        </p:nvSpPr>
        <p:spPr>
          <a:xfrm>
            <a:off x="8572496" y="6357958"/>
            <a:ext cx="571504" cy="500042"/>
          </a:xfrm>
          <a:prstGeom prst="actionButtonHome">
            <a:avLst/>
          </a:prstGeom>
          <a:solidFill>
            <a:schemeClr val="accent3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>
    <p:strips dir="rd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14356"/>
          </a:xfrm>
          <a:solidFill>
            <a:schemeClr val="accent3">
              <a:lumMod val="50000"/>
            </a:schemeClr>
          </a:solidFill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Управление файловой системой</a:t>
            </a:r>
            <a:endParaRPr lang="ru-RU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Текст 4"/>
          <p:cNvSpPr>
            <a:spLocks noGrp="1"/>
          </p:cNvSpPr>
          <p:nvPr>
            <p:ph type="body" idx="1"/>
          </p:nvPr>
        </p:nvSpPr>
        <p:spPr>
          <a:xfrm>
            <a:off x="0" y="714356"/>
            <a:ext cx="4540222" cy="500066"/>
          </a:xfrm>
          <a:solidFill>
            <a:schemeClr val="bg1"/>
          </a:solidFill>
        </p:spPr>
        <p:txBody>
          <a:bodyPr/>
          <a:lstStyle/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Смена логического диска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Содержимое 5"/>
          <p:cNvSpPr>
            <a:spLocks noGrp="1"/>
          </p:cNvSpPr>
          <p:nvPr>
            <p:ph sz="half" idx="2"/>
          </p:nvPr>
        </p:nvSpPr>
        <p:spPr>
          <a:xfrm>
            <a:off x="0" y="1357298"/>
            <a:ext cx="4572000" cy="4768865"/>
          </a:xfrm>
        </p:spPr>
        <p:txBody>
          <a:bodyPr/>
          <a:lstStyle/>
          <a:p>
            <a:pPr algn="ctr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 левой панели:      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ALT+F1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 правой панели:    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ALT+F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2</a:t>
            </a:r>
          </a:p>
          <a:p>
            <a:pPr>
              <a:buNone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Сменить диск можно с помощью </a:t>
            </a:r>
          </a:p>
          <a:p>
            <a:pPr algn="ctr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мыши, кликнув по окну выбора </a:t>
            </a:r>
          </a:p>
          <a:p>
            <a:pPr algn="ctr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дисков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3"/>
          </p:nvPr>
        </p:nvSpPr>
        <p:spPr>
          <a:xfrm>
            <a:off x="4500562" y="1357298"/>
            <a:ext cx="4643438" cy="3286148"/>
          </a:xfrm>
        </p:spPr>
        <p:txBody>
          <a:bodyPr>
            <a:noAutofit/>
          </a:bodyPr>
          <a:lstStyle/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Создание нового каталога 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F7</a:t>
            </a:r>
          </a:p>
          <a:p>
            <a:pPr algn="ctr"/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Создание текстового файла</a:t>
            </a:r>
          </a:p>
          <a:p>
            <a:pPr algn="ctr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SHIFT + F4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dirty="0"/>
          </a:p>
        </p:txBody>
      </p:sp>
      <p:pic>
        <p:nvPicPr>
          <p:cNvPr id="1027" name="Picture 3"/>
          <p:cNvPicPr>
            <a:picLocks noGrp="1" noChangeAspect="1" noChangeArrowheads="1"/>
          </p:cNvPicPr>
          <p:nvPr>
            <p:ph sz="quarter" idx="4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928662" y="4071942"/>
            <a:ext cx="3143272" cy="18526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2" name="Скругленная прямоугольная выноска 11">
            <a:hlinkClick r:id="rId3" action="ppaction://hlinksldjump"/>
          </p:cNvPr>
          <p:cNvSpPr/>
          <p:nvPr/>
        </p:nvSpPr>
        <p:spPr>
          <a:xfrm>
            <a:off x="2571736" y="5786454"/>
            <a:ext cx="1428760" cy="714380"/>
          </a:xfrm>
          <a:prstGeom prst="wedgeRoundRectCallout">
            <a:avLst>
              <a:gd name="adj1" fmla="val -136245"/>
              <a:gd name="adj2" fmla="val -154603"/>
              <a:gd name="adj3" fmla="val 16667"/>
            </a:avLst>
          </a:prstGeom>
          <a:solidFill>
            <a:srgbClr val="00B0F0"/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Окно выбора дисков</a:t>
            </a:r>
            <a:endParaRPr lang="ru-RU" sz="14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072066" y="1714488"/>
            <a:ext cx="333375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" name="Picture 3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929190" y="4714884"/>
            <a:ext cx="3495675" cy="1314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0" name="Управляющая кнопка: назад 9">
            <a:hlinkClick r:id="" action="ppaction://hlinkshowjump?jump=previousslide" highlightClick="1"/>
          </p:cNvPr>
          <p:cNvSpPr/>
          <p:nvPr/>
        </p:nvSpPr>
        <p:spPr>
          <a:xfrm>
            <a:off x="0" y="6357958"/>
            <a:ext cx="500066" cy="500042"/>
          </a:xfrm>
          <a:prstGeom prst="actionButtonBackPrevious">
            <a:avLst/>
          </a:prstGeom>
          <a:solidFill>
            <a:schemeClr val="accent3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Управляющая кнопка: далее 10">
            <a:hlinkClick r:id="" action="ppaction://hlinkshowjump?jump=nextslide" highlightClick="1"/>
          </p:cNvPr>
          <p:cNvSpPr/>
          <p:nvPr/>
        </p:nvSpPr>
        <p:spPr>
          <a:xfrm>
            <a:off x="642910" y="6357934"/>
            <a:ext cx="571504" cy="500066"/>
          </a:xfrm>
          <a:prstGeom prst="actionButtonForwardNext">
            <a:avLst/>
          </a:prstGeom>
          <a:solidFill>
            <a:schemeClr val="accent3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Управляющая кнопка: домой 12">
            <a:hlinkClick r:id="" action="ppaction://hlinkshowjump?jump=firstslide" highlightClick="1"/>
          </p:cNvPr>
          <p:cNvSpPr/>
          <p:nvPr/>
        </p:nvSpPr>
        <p:spPr>
          <a:xfrm>
            <a:off x="8572496" y="6357958"/>
            <a:ext cx="571504" cy="500042"/>
          </a:xfrm>
          <a:prstGeom prst="actionButtonHome">
            <a:avLst/>
          </a:prstGeom>
          <a:solidFill>
            <a:schemeClr val="accent3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>
    <p:strips dir="rd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14546" y="0"/>
            <a:ext cx="6800843" cy="1285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0" y="1000108"/>
            <a:ext cx="3000332" cy="5643602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Работа со справкой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1.Выбрать пункт меню Справка 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2. Записать краткую характеристику программы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Total Commander</a:t>
            </a:r>
            <a:br>
              <a:rPr lang="en-US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3.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Найти и запишите следующие клавиатурные сочетания: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ALT+F4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ALT+F7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CTRL+F3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CTRL+F4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CTRL+F5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CTRL+F6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4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Записать способы выделения файлов.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pic>
        <p:nvPicPr>
          <p:cNvPr id="9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3575050" y="2071678"/>
            <a:ext cx="5426106" cy="45720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0" name="Скругленная прямоугольная выноска 9">
            <a:hlinkClick r:id="rId4" action="ppaction://hlinksldjump"/>
          </p:cNvPr>
          <p:cNvSpPr/>
          <p:nvPr/>
        </p:nvSpPr>
        <p:spPr>
          <a:xfrm>
            <a:off x="5500694" y="1357298"/>
            <a:ext cx="1928794" cy="785818"/>
          </a:xfrm>
          <a:prstGeom prst="wedgeRoundRectCallout">
            <a:avLst>
              <a:gd name="adj1" fmla="val 112815"/>
              <a:gd name="adj2" fmla="val -189705"/>
              <a:gd name="adj3" fmla="val 16667"/>
            </a:avLst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1. Кликните по справке</a:t>
            </a:r>
            <a:endParaRPr lang="ru-RU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Скругленная прямоугольная выноска 10">
            <a:hlinkClick r:id="rId4" action="ppaction://hlinksldjump"/>
          </p:cNvPr>
          <p:cNvSpPr/>
          <p:nvPr/>
        </p:nvSpPr>
        <p:spPr>
          <a:xfrm>
            <a:off x="6786578" y="2643182"/>
            <a:ext cx="1928794" cy="785818"/>
          </a:xfrm>
          <a:prstGeom prst="wedgeRoundRectCallout">
            <a:avLst>
              <a:gd name="adj1" fmla="val -132139"/>
              <a:gd name="adj2" fmla="val 39478"/>
              <a:gd name="adj3" fmla="val 16667"/>
            </a:avLst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2. Выберете пункт 1а</a:t>
            </a:r>
            <a:endParaRPr lang="ru-RU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Скругленная прямоугольная выноска 11">
            <a:hlinkClick r:id="rId4" action="ppaction://hlinksldjump"/>
          </p:cNvPr>
          <p:cNvSpPr/>
          <p:nvPr/>
        </p:nvSpPr>
        <p:spPr>
          <a:xfrm>
            <a:off x="6929454" y="4286256"/>
            <a:ext cx="1928794" cy="785818"/>
          </a:xfrm>
          <a:prstGeom prst="wedgeRoundRectCallout">
            <a:avLst>
              <a:gd name="adj1" fmla="val -152669"/>
              <a:gd name="adj2" fmla="val 56730"/>
              <a:gd name="adj3" fmla="val 16667"/>
            </a:avLst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3. Выберете </a:t>
            </a:r>
          </a:p>
          <a:p>
            <a:pPr algn="ctr"/>
            <a:r>
              <a:rPr lang="ru-RU" b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пункт </a:t>
            </a: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3б</a:t>
            </a:r>
            <a:endParaRPr lang="ru-RU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Управляющая кнопка: назад 12">
            <a:hlinkClick r:id="" action="ppaction://hlinkshowjump?jump=previousslide" highlightClick="1"/>
          </p:cNvPr>
          <p:cNvSpPr/>
          <p:nvPr/>
        </p:nvSpPr>
        <p:spPr>
          <a:xfrm>
            <a:off x="0" y="6357958"/>
            <a:ext cx="500066" cy="500042"/>
          </a:xfrm>
          <a:prstGeom prst="actionButtonBackPrevious">
            <a:avLst/>
          </a:prstGeom>
          <a:solidFill>
            <a:schemeClr val="accent3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Управляющая кнопка: далее 13">
            <a:hlinkClick r:id="" action="ppaction://hlinkshowjump?jump=nextslide" highlightClick="1"/>
          </p:cNvPr>
          <p:cNvSpPr/>
          <p:nvPr/>
        </p:nvSpPr>
        <p:spPr>
          <a:xfrm>
            <a:off x="642910" y="6357934"/>
            <a:ext cx="571504" cy="500066"/>
          </a:xfrm>
          <a:prstGeom prst="actionButtonForwardNext">
            <a:avLst/>
          </a:prstGeom>
          <a:solidFill>
            <a:schemeClr val="accent3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Управляющая кнопка: домой 14">
            <a:hlinkClick r:id="" action="ppaction://hlinkshowjump?jump=firstslide" highlightClick="1"/>
          </p:cNvPr>
          <p:cNvSpPr/>
          <p:nvPr/>
        </p:nvSpPr>
        <p:spPr>
          <a:xfrm>
            <a:off x="8572496" y="6357958"/>
            <a:ext cx="571504" cy="500042"/>
          </a:xfrm>
          <a:prstGeom prst="actionButtonHome">
            <a:avLst/>
          </a:prstGeom>
          <a:solidFill>
            <a:schemeClr val="accent3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Скругленная прямоугольная выноска 15">
            <a:hlinkClick r:id="rId4" action="ppaction://hlinksldjump"/>
          </p:cNvPr>
          <p:cNvSpPr/>
          <p:nvPr/>
        </p:nvSpPr>
        <p:spPr>
          <a:xfrm>
            <a:off x="7000892" y="5500702"/>
            <a:ext cx="1928794" cy="785818"/>
          </a:xfrm>
          <a:prstGeom prst="wedgeRoundRectCallout">
            <a:avLst>
              <a:gd name="adj1" fmla="val -160151"/>
              <a:gd name="adj2" fmla="val 32446"/>
              <a:gd name="adj3" fmla="val 16667"/>
            </a:avLst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4. Выберете пункт 3г</a:t>
            </a:r>
            <a:endParaRPr lang="ru-RU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strips dir="rd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44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Достоинства FAR </a:t>
            </a:r>
            <a:r>
              <a:rPr lang="ru-RU" sz="44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Manager</a:t>
            </a:r>
            <a:r>
              <a:rPr lang="ru-RU" sz="44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273050" indent="627063" algn="just">
              <a:buNone/>
            </a:pPr>
            <a:r>
              <a:rPr lang="ru-RU" dirty="0" smtClean="0">
                <a:solidFill>
                  <a:srgbClr val="333333"/>
                </a:solidFill>
                <a:ea typeface="Times New Roman"/>
                <a:cs typeface="Times New Roman"/>
              </a:rPr>
              <a:t>Классические файловые менеджеры унаследовали комбинации клавиш </a:t>
            </a:r>
            <a:r>
              <a:rPr lang="ru-RU" dirty="0" err="1" smtClean="0">
                <a:solidFill>
                  <a:srgbClr val="333333"/>
                </a:solidFill>
                <a:ea typeface="Times New Roman"/>
                <a:cs typeface="Times New Roman"/>
              </a:rPr>
              <a:t>Norton</a:t>
            </a:r>
            <a:r>
              <a:rPr lang="ru-RU" dirty="0" smtClean="0">
                <a:solidFill>
                  <a:srgbClr val="333333"/>
                </a:solidFill>
                <a:ea typeface="Times New Roman"/>
                <a:cs typeface="Times New Roman"/>
              </a:rPr>
              <a:t> </a:t>
            </a:r>
            <a:r>
              <a:rPr lang="ru-RU" dirty="0" err="1" smtClean="0">
                <a:solidFill>
                  <a:srgbClr val="333333"/>
                </a:solidFill>
                <a:ea typeface="Times New Roman"/>
                <a:cs typeface="Times New Roman"/>
              </a:rPr>
              <a:t>Commander</a:t>
            </a:r>
            <a:r>
              <a:rPr lang="ru-RU" dirty="0" smtClean="0">
                <a:solidFill>
                  <a:srgbClr val="333333"/>
                </a:solidFill>
                <a:ea typeface="Times New Roman"/>
                <a:cs typeface="Times New Roman"/>
              </a:rPr>
              <a:t>. В настоящее время опытные пользователи ПК для работы с ОС </a:t>
            </a:r>
            <a:r>
              <a:rPr lang="ru-RU" dirty="0" err="1" smtClean="0">
                <a:solidFill>
                  <a:srgbClr val="333333"/>
                </a:solidFill>
                <a:ea typeface="Times New Roman"/>
                <a:cs typeface="Times New Roman"/>
              </a:rPr>
              <a:t>Windows</a:t>
            </a:r>
            <a:r>
              <a:rPr lang="ru-RU" dirty="0" smtClean="0">
                <a:solidFill>
                  <a:srgbClr val="333333"/>
                </a:solidFill>
                <a:ea typeface="Times New Roman"/>
                <a:cs typeface="Times New Roman"/>
              </a:rPr>
              <a:t> предпочитают использовать файловые менеджеры FAR или </a:t>
            </a:r>
            <a:r>
              <a:rPr lang="ru-RU" dirty="0" err="1" smtClean="0">
                <a:solidFill>
                  <a:srgbClr val="333333"/>
                </a:solidFill>
                <a:ea typeface="Times New Roman"/>
                <a:cs typeface="Times New Roman"/>
              </a:rPr>
              <a:t>Total</a:t>
            </a:r>
            <a:r>
              <a:rPr lang="ru-RU" dirty="0" smtClean="0">
                <a:solidFill>
                  <a:srgbClr val="333333"/>
                </a:solidFill>
                <a:ea typeface="Times New Roman"/>
                <a:cs typeface="Times New Roman"/>
              </a:rPr>
              <a:t> </a:t>
            </a:r>
            <a:r>
              <a:rPr lang="ru-RU" dirty="0" err="1" smtClean="0">
                <a:solidFill>
                  <a:srgbClr val="333333"/>
                </a:solidFill>
                <a:ea typeface="Times New Roman"/>
                <a:cs typeface="Times New Roman"/>
              </a:rPr>
              <a:t>Commander</a:t>
            </a:r>
            <a:r>
              <a:rPr lang="ru-RU" dirty="0" smtClean="0">
                <a:solidFill>
                  <a:srgbClr val="333333"/>
                </a:solidFill>
                <a:ea typeface="Times New Roman"/>
                <a:cs typeface="Times New Roman"/>
              </a:rPr>
              <a:t>. Многие пользователи предпочитают использовать FAR </a:t>
            </a:r>
            <a:r>
              <a:rPr lang="ru-RU" dirty="0" err="1" smtClean="0">
                <a:solidFill>
                  <a:srgbClr val="333333"/>
                </a:solidFill>
                <a:ea typeface="Times New Roman"/>
                <a:cs typeface="Times New Roman"/>
              </a:rPr>
              <a:t>Manager</a:t>
            </a:r>
            <a:r>
              <a:rPr lang="ru-RU" dirty="0" smtClean="0">
                <a:solidFill>
                  <a:srgbClr val="333333"/>
                </a:solidFill>
                <a:ea typeface="Times New Roman"/>
                <a:cs typeface="Times New Roman"/>
              </a:rPr>
              <a:t> по причине наличия огромного количества дополнительных модулей или </a:t>
            </a:r>
            <a:r>
              <a:rPr lang="ru-RU" dirty="0" err="1" smtClean="0">
                <a:solidFill>
                  <a:srgbClr val="333333"/>
                </a:solidFill>
                <a:ea typeface="Times New Roman"/>
                <a:cs typeface="Times New Roman"/>
              </a:rPr>
              <a:t>плагинов</a:t>
            </a:r>
            <a:r>
              <a:rPr lang="ru-RU" dirty="0" smtClean="0">
                <a:solidFill>
                  <a:srgbClr val="333333"/>
                </a:solidFill>
                <a:ea typeface="Times New Roman"/>
                <a:cs typeface="Times New Roman"/>
              </a:rPr>
              <a:t>, которые позволяют расширить функциональность файлового менеджера.</a:t>
            </a:r>
          </a:p>
          <a:p>
            <a:pPr algn="just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00575584"/>
      </p:ext>
    </p:extLst>
  </p:cSld>
  <p:clrMapOvr>
    <a:masterClrMapping/>
  </p:clrMapOvr>
  <p:transition>
    <p:strips dir="rd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Far</a:t>
            </a:r>
            <a:r>
              <a:rPr lang="ru-RU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Manager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273050" indent="627063" algn="just">
              <a:buNone/>
            </a:pPr>
            <a:r>
              <a:rPr lang="ru-RU" sz="3200" dirty="0" err="1" smtClean="0">
                <a:solidFill>
                  <a:srgbClr val="333333"/>
                </a:solidFill>
                <a:ea typeface="Times New Roman"/>
                <a:cs typeface="Times New Roman"/>
              </a:rPr>
              <a:t>Far</a:t>
            </a:r>
            <a:r>
              <a:rPr lang="ru-RU" sz="3200" dirty="0" smtClean="0">
                <a:solidFill>
                  <a:srgbClr val="333333"/>
                </a:solidFill>
                <a:ea typeface="Times New Roman"/>
                <a:cs typeface="Times New Roman"/>
              </a:rPr>
              <a:t> </a:t>
            </a:r>
            <a:r>
              <a:rPr lang="ru-RU" sz="3200" dirty="0" err="1" smtClean="0">
                <a:solidFill>
                  <a:srgbClr val="333333"/>
                </a:solidFill>
                <a:ea typeface="Times New Roman"/>
                <a:cs typeface="Times New Roman"/>
              </a:rPr>
              <a:t>Manager</a:t>
            </a:r>
            <a:r>
              <a:rPr lang="ru-RU" sz="3200" dirty="0" smtClean="0">
                <a:solidFill>
                  <a:srgbClr val="333333"/>
                </a:solidFill>
                <a:ea typeface="Times New Roman"/>
                <a:cs typeface="Times New Roman"/>
              </a:rPr>
              <a:t> — консольный файловый менеджер для операционных систем семейства </a:t>
            </a:r>
            <a:r>
              <a:rPr lang="ru-RU" sz="3200" dirty="0" err="1" smtClean="0">
                <a:solidFill>
                  <a:srgbClr val="333333"/>
                </a:solidFill>
                <a:ea typeface="Times New Roman"/>
                <a:cs typeface="Times New Roman"/>
              </a:rPr>
              <a:t>Windows</a:t>
            </a:r>
            <a:r>
              <a:rPr lang="ru-RU" sz="3200" dirty="0" smtClean="0">
                <a:solidFill>
                  <a:srgbClr val="333333"/>
                </a:solidFill>
                <a:ea typeface="Times New Roman"/>
                <a:cs typeface="Times New Roman"/>
              </a:rPr>
              <a:t>. Файловый менеджер предоставляет удобный интерфейс пользователя для работы с файлами, т.е. для просмотра файлов и каталогов, редактирования, копирования, </a:t>
            </a:r>
            <a:r>
              <a:rPr lang="ru-RU" sz="3200" dirty="0" err="1" smtClean="0">
                <a:solidFill>
                  <a:srgbClr val="333333"/>
                </a:solidFill>
                <a:ea typeface="Times New Roman"/>
                <a:cs typeface="Times New Roman"/>
              </a:rPr>
              <a:t>переиме-нования</a:t>
            </a:r>
            <a:r>
              <a:rPr lang="ru-RU" sz="3200" dirty="0" smtClean="0">
                <a:solidFill>
                  <a:srgbClr val="333333"/>
                </a:solidFill>
                <a:ea typeface="Times New Roman"/>
                <a:cs typeface="Times New Roman"/>
              </a:rPr>
              <a:t> файлов и т.д. </a:t>
            </a:r>
          </a:p>
          <a:p>
            <a:pPr marL="273050" indent="627063" algn="just">
              <a:buNone/>
            </a:pPr>
            <a:r>
              <a:rPr lang="ru-RU" sz="3200" dirty="0" err="1" smtClean="0">
                <a:solidFill>
                  <a:srgbClr val="333333"/>
                </a:solidFill>
                <a:ea typeface="Times New Roman"/>
                <a:cs typeface="Times New Roman"/>
              </a:rPr>
              <a:t>Far</a:t>
            </a:r>
            <a:r>
              <a:rPr lang="ru-RU" sz="3200" dirty="0" smtClean="0">
                <a:solidFill>
                  <a:srgbClr val="333333"/>
                </a:solidFill>
                <a:ea typeface="Times New Roman"/>
                <a:cs typeface="Times New Roman"/>
              </a:rPr>
              <a:t> </a:t>
            </a:r>
            <a:r>
              <a:rPr lang="ru-RU" sz="3200" dirty="0" err="1" smtClean="0">
                <a:solidFill>
                  <a:srgbClr val="333333"/>
                </a:solidFill>
                <a:ea typeface="Times New Roman"/>
                <a:cs typeface="Times New Roman"/>
              </a:rPr>
              <a:t>Manager</a:t>
            </a:r>
            <a:r>
              <a:rPr lang="ru-RU" sz="3200" dirty="0" smtClean="0">
                <a:solidFill>
                  <a:srgbClr val="333333"/>
                </a:solidFill>
                <a:ea typeface="Times New Roman"/>
                <a:cs typeface="Times New Roman"/>
              </a:rPr>
              <a:t> обеспечивает обработку файлов с длинными именами.</a:t>
            </a:r>
          </a:p>
          <a:p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58148" y="0"/>
            <a:ext cx="1071570" cy="14746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0980217"/>
      </p:ext>
    </p:extLst>
  </p:cSld>
  <p:clrMapOvr>
    <a:masterClrMapping/>
  </p:clrMapOvr>
  <p:transition>
    <p:strips dir="rd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199</TotalTime>
  <Words>740</Words>
  <Application>Microsoft Office PowerPoint</Application>
  <PresentationFormat>Экран (4:3)</PresentationFormat>
  <Paragraphs>198</Paragraphs>
  <Slides>17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8" baseType="lpstr">
      <vt:lpstr>Тема Office</vt:lpstr>
      <vt:lpstr> Файловые менеджеры  </vt:lpstr>
      <vt:lpstr> Теоретические сведения </vt:lpstr>
      <vt:lpstr>Презентация PowerPoint</vt:lpstr>
      <vt:lpstr>Презентация PowerPoint</vt:lpstr>
      <vt:lpstr>Назначение функциональных клавиш</vt:lpstr>
      <vt:lpstr>Управление файловой системой</vt:lpstr>
      <vt:lpstr>Работа со справкой 1.Выбрать пункт меню Справка  2. Записать краткую характеристику программы Total Commander 3. Найти и запишите следующие клавиатурные сочетания: ALT+F4 ALT+F7 CTRL+F3   CTRL+F4   CTRL+F5   CTRL+F6 4. Записать способы выделения файлов. </vt:lpstr>
      <vt:lpstr>Достоинства FAR Manager </vt:lpstr>
      <vt:lpstr>Far Manager</vt:lpstr>
      <vt:lpstr>Интерфейс Far Manager</vt:lpstr>
      <vt:lpstr>Презентация PowerPoint</vt:lpstr>
      <vt:lpstr>Презентация PowerPoint</vt:lpstr>
      <vt:lpstr>Команды управления файлами и сервисные команды</vt:lpstr>
      <vt:lpstr>Команды управления файлами и сервисные команды</vt:lpstr>
      <vt:lpstr>Команды текстового редактора файлового менеджера FarManager</vt:lpstr>
      <vt:lpstr>Презентация PowerPoint</vt:lpstr>
      <vt:lpstr>Презентация PowerPoint</vt:lpstr>
    </vt:vector>
  </TitlesOfParts>
  <Company>Дом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</dc:title>
  <dc:subject>Файловые менеджеры</dc:subject>
  <dc:creator>Козловских Екатерина</dc:creator>
  <cp:lastModifiedBy>Богдан Чернов</cp:lastModifiedBy>
  <cp:revision>27</cp:revision>
  <dcterms:created xsi:type="dcterms:W3CDTF">2009-11-07T17:28:28Z</dcterms:created>
  <dcterms:modified xsi:type="dcterms:W3CDTF">2016-11-20T18:18:18Z</dcterms:modified>
  <cp:category>методическое пособие</cp:category>
</cp:coreProperties>
</file>