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9" r:id="rId4"/>
    <p:sldId id="257" r:id="rId5"/>
    <p:sldId id="258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0066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B2F34-40CD-45F3-B19E-B29446043CE0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710C3-0C0A-4DD1-8B62-59782D299F6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B2F34-40CD-45F3-B19E-B29446043CE0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710C3-0C0A-4DD1-8B62-59782D299F6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B2F34-40CD-45F3-B19E-B29446043CE0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710C3-0C0A-4DD1-8B62-59782D299F6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B2F34-40CD-45F3-B19E-B29446043CE0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710C3-0C0A-4DD1-8B62-59782D299F6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B2F34-40CD-45F3-B19E-B29446043CE0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710C3-0C0A-4DD1-8B62-59782D299F6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B2F34-40CD-45F3-B19E-B29446043CE0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710C3-0C0A-4DD1-8B62-59782D299F6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B2F34-40CD-45F3-B19E-B29446043CE0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710C3-0C0A-4DD1-8B62-59782D299F6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B2F34-40CD-45F3-B19E-B29446043CE0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710C3-0C0A-4DD1-8B62-59782D299F6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B2F34-40CD-45F3-B19E-B29446043CE0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710C3-0C0A-4DD1-8B62-59782D299F6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B2F34-40CD-45F3-B19E-B29446043CE0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710C3-0C0A-4DD1-8B62-59782D299F6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B2F34-40CD-45F3-B19E-B29446043CE0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710C3-0C0A-4DD1-8B62-59782D299F6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00">
                <a:alpha val="43000"/>
              </a:srgb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BB2F34-40CD-45F3-B19E-B29446043CE0}" type="datetimeFigureOut">
              <a:rPr lang="ru-RU" smtClean="0"/>
              <a:t>04.09.2018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710C3-0C0A-4DD1-8B62-59782D299F6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000066"/>
                </a:solidFill>
                <a:cs typeface="Aharoni" pitchFamily="2" charset="-79"/>
              </a:rPr>
              <a:t>Информационные технологии и эволюция их развития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251520" y="764704"/>
            <a:ext cx="8640960" cy="5112568"/>
            <a:chOff x="1045" y="7553"/>
            <a:chExt cx="9714" cy="3736"/>
          </a:xfrm>
        </p:grpSpPr>
        <p:sp>
          <p:nvSpPr>
            <p:cNvPr id="1027" name="AutoShape 3"/>
            <p:cNvSpPr>
              <a:spLocks noChangeArrowheads="1"/>
            </p:cNvSpPr>
            <p:nvPr/>
          </p:nvSpPr>
          <p:spPr bwMode="auto">
            <a:xfrm>
              <a:off x="3314" y="7553"/>
              <a:ext cx="5230" cy="883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28575">
              <a:solidFill>
                <a:srgbClr val="000099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400" b="1" i="0" u="none" strike="noStrike" cap="none" normalizeH="0" baseline="0" dirty="0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Arial" pitchFamily="34" charset="0"/>
                </a:rPr>
                <a:t>СРЕДСТВА ИНФОРМАЦИОННЫХ ТЕХНОЛОГИЙ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8" name="AutoShape 4"/>
            <p:cNvSpPr>
              <a:spLocks noChangeArrowheads="1"/>
            </p:cNvSpPr>
            <p:nvPr/>
          </p:nvSpPr>
          <p:spPr bwMode="auto">
            <a:xfrm>
              <a:off x="1045" y="8952"/>
              <a:ext cx="3125" cy="2337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28575">
              <a:solidFill>
                <a:srgbClr val="000099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400" b="1" i="1" u="none" strike="noStrike" cap="none" normalizeH="0" baseline="0" dirty="0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Arial" pitchFamily="34" charset="0"/>
                </a:rPr>
                <a:t>Технические средства -</a:t>
              </a:r>
              <a:r>
                <a:rPr kumimoji="0" lang="ru-RU" sz="2400" b="0" i="0" u="none" strike="noStrike" cap="none" normalizeH="0" baseline="0" dirty="0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kumimoji="0" lang="ru-RU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персональный компьютер, оргтехника, линии связи, оборудование сетей.</a:t>
              </a:r>
              <a:endPara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9" name="AutoShape 5"/>
            <p:cNvSpPr>
              <a:spLocks noChangeArrowheads="1"/>
            </p:cNvSpPr>
            <p:nvPr/>
          </p:nvSpPr>
          <p:spPr bwMode="auto">
            <a:xfrm>
              <a:off x="7702" y="8952"/>
              <a:ext cx="3057" cy="2337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28575">
              <a:solidFill>
                <a:srgbClr val="000099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ru-RU" sz="2200" b="1" i="1" dirty="0">
                  <a:solidFill>
                    <a:srgbClr val="000099"/>
                  </a:solidFill>
                  <a:latin typeface="Times New Roman" pitchFamily="18" charset="0"/>
                  <a:cs typeface="Arial" pitchFamily="34" charset="0"/>
                </a:rPr>
                <a:t>Информационные средства - </a:t>
              </a:r>
              <a:r>
                <a:rPr kumimoji="0" lang="ru-RU" sz="2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совокупность данных, представленных в определенной форме для компьютерной обработки</a:t>
              </a:r>
              <a:endPara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0" name="AutoShape 6"/>
            <p:cNvSpPr>
              <a:spLocks noChangeArrowheads="1"/>
            </p:cNvSpPr>
            <p:nvPr/>
          </p:nvSpPr>
          <p:spPr bwMode="auto">
            <a:xfrm>
              <a:off x="4362" y="8952"/>
              <a:ext cx="3057" cy="2337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28575">
              <a:solidFill>
                <a:srgbClr val="000099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2300" b="1" i="1" dirty="0">
                  <a:solidFill>
                    <a:srgbClr val="000099"/>
                  </a:solidFill>
                  <a:latin typeface="Times New Roman" pitchFamily="18" charset="0"/>
                  <a:cs typeface="Arial" pitchFamily="34" charset="0"/>
                </a:rPr>
                <a:t>Программные  средства </a:t>
              </a:r>
              <a:r>
                <a:rPr kumimoji="0" lang="ru-RU" sz="2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осуществляют функции накопления, обработки, анализа, хранения, интерфейса с компьютером.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031" name="AutoShape 7"/>
            <p:cNvCxnSpPr>
              <a:cxnSpLocks noChangeShapeType="1"/>
            </p:cNvCxnSpPr>
            <p:nvPr/>
          </p:nvCxnSpPr>
          <p:spPr bwMode="auto">
            <a:xfrm flipH="1">
              <a:off x="2513" y="8436"/>
              <a:ext cx="3369" cy="516"/>
            </a:xfrm>
            <a:prstGeom prst="straightConnector1">
              <a:avLst/>
            </a:prstGeom>
            <a:noFill/>
            <a:ln w="9525">
              <a:solidFill>
                <a:srgbClr val="000099"/>
              </a:solidFill>
              <a:round/>
              <a:headEnd/>
              <a:tailEnd type="triangle" w="med" len="med"/>
            </a:ln>
          </p:spPr>
        </p:cxnSp>
        <p:cxnSp>
          <p:nvCxnSpPr>
            <p:cNvPr id="1032" name="AutoShape 8"/>
            <p:cNvCxnSpPr>
              <a:cxnSpLocks noChangeShapeType="1"/>
            </p:cNvCxnSpPr>
            <p:nvPr/>
          </p:nvCxnSpPr>
          <p:spPr bwMode="auto">
            <a:xfrm>
              <a:off x="5882" y="8436"/>
              <a:ext cx="0" cy="516"/>
            </a:xfrm>
            <a:prstGeom prst="straightConnector1">
              <a:avLst/>
            </a:prstGeom>
            <a:noFill/>
            <a:ln w="9525">
              <a:solidFill>
                <a:srgbClr val="000099"/>
              </a:solidFill>
              <a:round/>
              <a:headEnd/>
              <a:tailEnd type="triangle" w="med" len="med"/>
            </a:ln>
          </p:spPr>
        </p:cxnSp>
        <p:cxnSp>
          <p:nvCxnSpPr>
            <p:cNvPr id="1033" name="AutoShape 9"/>
            <p:cNvCxnSpPr>
              <a:cxnSpLocks noChangeShapeType="1"/>
            </p:cNvCxnSpPr>
            <p:nvPr/>
          </p:nvCxnSpPr>
          <p:spPr bwMode="auto">
            <a:xfrm>
              <a:off x="5882" y="8436"/>
              <a:ext cx="3342" cy="516"/>
            </a:xfrm>
            <a:prstGeom prst="straightConnector1">
              <a:avLst/>
            </a:prstGeom>
            <a:noFill/>
            <a:ln w="9525">
              <a:solidFill>
                <a:srgbClr val="000099"/>
              </a:solidFill>
              <a:round/>
              <a:headEnd/>
              <a:tailEnd type="triangle" w="med" len="med"/>
            </a:ln>
          </p:spPr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467544" y="332656"/>
            <a:ext cx="8157592" cy="6002610"/>
            <a:chOff x="1078" y="937"/>
            <a:chExt cx="9308" cy="7110"/>
          </a:xfrm>
        </p:grpSpPr>
        <p:sp>
          <p:nvSpPr>
            <p:cNvPr id="2051" name="AutoShape 3"/>
            <p:cNvSpPr>
              <a:spLocks noChangeArrowheads="1"/>
            </p:cNvSpPr>
            <p:nvPr/>
          </p:nvSpPr>
          <p:spPr bwMode="auto">
            <a:xfrm>
              <a:off x="3591" y="937"/>
              <a:ext cx="4524" cy="843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1" i="0" u="none" strike="noStrike" cap="none" normalizeH="0" baseline="0" dirty="0" smtClean="0">
                  <a:ln>
                    <a:noFill/>
                  </a:ln>
                  <a:solidFill>
                    <a:srgbClr val="006600"/>
                  </a:solidFill>
                  <a:effectLst/>
                  <a:latin typeface="Times New Roman" pitchFamily="18" charset="0"/>
                  <a:cs typeface="Arial" pitchFamily="34" charset="0"/>
                </a:rPr>
                <a:t>ВИДЫ ИНФОРМАЦИОННЫХ ТЕХНОЛОГИЙ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052" name="Group 4"/>
            <p:cNvGrpSpPr>
              <a:grpSpLocks/>
            </p:cNvGrpSpPr>
            <p:nvPr/>
          </p:nvGrpSpPr>
          <p:grpSpPr bwMode="auto">
            <a:xfrm>
              <a:off x="2910" y="5081"/>
              <a:ext cx="5650" cy="2966"/>
              <a:chOff x="3819" y="3313"/>
              <a:chExt cx="5650" cy="2966"/>
            </a:xfrm>
          </p:grpSpPr>
          <p:sp>
            <p:nvSpPr>
              <p:cNvPr id="2053" name="Rectangle 5"/>
              <p:cNvSpPr>
                <a:spLocks noChangeArrowheads="1"/>
              </p:cNvSpPr>
              <p:nvPr/>
            </p:nvSpPr>
            <p:spPr bwMode="auto">
              <a:xfrm>
                <a:off x="5149" y="3313"/>
                <a:ext cx="2880" cy="815"/>
              </a:xfrm>
              <a:prstGeom prst="rect">
                <a:avLst/>
              </a:prstGeom>
              <a:solidFill>
                <a:srgbClr val="FFFFFF"/>
              </a:solidFill>
              <a:ln w="28575" algn="ctr">
                <a:solidFill>
                  <a:srgbClr val="0066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lvl="0" indent="0" algn="ctr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tabLst/>
                </a:pPr>
                <a:r>
                  <a:rPr kumimoji="0" lang="ru-RU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Типы </a:t>
                </a:r>
                <a:r>
                  <a:rPr kumimoji="0" lang="ru-RU" b="1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обрабатыва</a:t>
                </a:r>
                <a:r>
                  <a:rPr kumimoji="0" lang="en-US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-</a:t>
                </a:r>
                <a:r>
                  <a:rPr kumimoji="0" lang="ru-RU" b="1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емых</a:t>
                </a:r>
                <a:r>
                  <a:rPr kumimoji="0" lang="ru-RU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 данных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ru-RU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54" name="Rectangle 6"/>
              <p:cNvSpPr>
                <a:spLocks noChangeArrowheads="1"/>
              </p:cNvSpPr>
              <p:nvPr/>
            </p:nvSpPr>
            <p:spPr bwMode="auto">
              <a:xfrm>
                <a:off x="3819" y="4795"/>
                <a:ext cx="1698" cy="570"/>
              </a:xfrm>
              <a:prstGeom prst="rect">
                <a:avLst/>
              </a:prstGeom>
              <a:solidFill>
                <a:srgbClr val="FFFFFF"/>
              </a:solidFill>
              <a:ln w="28575" algn="ctr">
                <a:solidFill>
                  <a:srgbClr val="0066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2000" b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Текстовые</a:t>
                </a:r>
                <a:endParaRPr kumimoji="0" lang="ru-RU" sz="20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55" name="Rectangle 7"/>
              <p:cNvSpPr>
                <a:spLocks noChangeArrowheads="1"/>
              </p:cNvSpPr>
              <p:nvPr/>
            </p:nvSpPr>
            <p:spPr bwMode="auto">
              <a:xfrm>
                <a:off x="4252" y="5706"/>
                <a:ext cx="2268" cy="573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rgbClr val="0066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lvl="0" indent="0" algn="ctr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tabLst/>
                </a:pPr>
                <a:r>
                  <a:rPr kumimoji="0" lang="ru-RU" sz="2000" b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Графические</a:t>
                </a:r>
                <a:endParaRPr kumimoji="0" lang="ru-RU" sz="20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56" name="Rectangle 8"/>
              <p:cNvSpPr>
                <a:spLocks noChangeArrowheads="1"/>
              </p:cNvSpPr>
              <p:nvPr/>
            </p:nvSpPr>
            <p:spPr bwMode="auto">
              <a:xfrm>
                <a:off x="7768" y="4798"/>
                <a:ext cx="1701" cy="570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rgbClr val="0066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Числовые</a:t>
                </a:r>
                <a:endPara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57" name="Rectangle 9"/>
              <p:cNvSpPr>
                <a:spLocks noChangeArrowheads="1"/>
              </p:cNvSpPr>
              <p:nvPr/>
            </p:nvSpPr>
            <p:spPr bwMode="auto">
              <a:xfrm>
                <a:off x="6739" y="5706"/>
                <a:ext cx="2268" cy="570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rgbClr val="0066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lvl="0" indent="0" algn="ctr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tabLst/>
                </a:pPr>
                <a:r>
                  <a:rPr kumimoji="0" lang="ru-RU" sz="1850" b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Мультимедийные</a:t>
                </a:r>
                <a:endParaRPr kumimoji="0" lang="ru-RU" sz="185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2058" name="AutoShape 10"/>
              <p:cNvCxnSpPr>
                <a:cxnSpLocks noChangeShapeType="1"/>
              </p:cNvCxnSpPr>
              <p:nvPr/>
            </p:nvCxnSpPr>
            <p:spPr bwMode="auto">
              <a:xfrm flipH="1">
                <a:off x="4622" y="4128"/>
                <a:ext cx="2038" cy="670"/>
              </a:xfrm>
              <a:prstGeom prst="straightConnector1">
                <a:avLst/>
              </a:prstGeom>
              <a:noFill/>
              <a:ln w="28575">
                <a:solidFill>
                  <a:srgbClr val="0066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2059" name="AutoShape 11"/>
              <p:cNvCxnSpPr>
                <a:cxnSpLocks noChangeShapeType="1"/>
              </p:cNvCxnSpPr>
              <p:nvPr/>
            </p:nvCxnSpPr>
            <p:spPr bwMode="auto">
              <a:xfrm>
                <a:off x="6657" y="4128"/>
                <a:ext cx="2035" cy="670"/>
              </a:xfrm>
              <a:prstGeom prst="straightConnector1">
                <a:avLst/>
              </a:prstGeom>
              <a:noFill/>
              <a:ln w="28575">
                <a:solidFill>
                  <a:srgbClr val="0066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2060" name="AutoShape 12"/>
              <p:cNvCxnSpPr>
                <a:cxnSpLocks noChangeShapeType="1"/>
              </p:cNvCxnSpPr>
              <p:nvPr/>
            </p:nvCxnSpPr>
            <p:spPr bwMode="auto">
              <a:xfrm flipH="1">
                <a:off x="5377" y="4128"/>
                <a:ext cx="1280" cy="1575"/>
              </a:xfrm>
              <a:prstGeom prst="straightConnector1">
                <a:avLst/>
              </a:prstGeom>
              <a:noFill/>
              <a:ln w="28575">
                <a:solidFill>
                  <a:srgbClr val="0066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2061" name="AutoShape 13"/>
              <p:cNvCxnSpPr>
                <a:cxnSpLocks noChangeShapeType="1"/>
              </p:cNvCxnSpPr>
              <p:nvPr/>
            </p:nvCxnSpPr>
            <p:spPr bwMode="auto">
              <a:xfrm>
                <a:off x="6663" y="4128"/>
                <a:ext cx="1281" cy="1575"/>
              </a:xfrm>
              <a:prstGeom prst="straightConnector1">
                <a:avLst/>
              </a:prstGeom>
              <a:noFill/>
              <a:ln w="28575">
                <a:solidFill>
                  <a:srgbClr val="006600"/>
                </a:solidFill>
                <a:round/>
                <a:headEnd/>
                <a:tailEnd type="triangle" w="med" len="med"/>
              </a:ln>
            </p:spPr>
          </p:cxnSp>
        </p:grpSp>
        <p:grpSp>
          <p:nvGrpSpPr>
            <p:cNvPr id="2062" name="Group 14"/>
            <p:cNvGrpSpPr>
              <a:grpSpLocks/>
            </p:cNvGrpSpPr>
            <p:nvPr/>
          </p:nvGrpSpPr>
          <p:grpSpPr bwMode="auto">
            <a:xfrm>
              <a:off x="1078" y="2486"/>
              <a:ext cx="3722" cy="2731"/>
              <a:chOff x="1007" y="2332"/>
              <a:chExt cx="3722" cy="2731"/>
            </a:xfrm>
          </p:grpSpPr>
          <p:cxnSp>
            <p:nvCxnSpPr>
              <p:cNvPr id="2063" name="AutoShape 15"/>
              <p:cNvCxnSpPr>
                <a:cxnSpLocks noChangeShapeType="1"/>
              </p:cNvCxnSpPr>
              <p:nvPr/>
            </p:nvCxnSpPr>
            <p:spPr bwMode="auto">
              <a:xfrm flipH="1">
                <a:off x="1903" y="3147"/>
                <a:ext cx="991" cy="408"/>
              </a:xfrm>
              <a:prstGeom prst="straightConnector1">
                <a:avLst/>
              </a:prstGeom>
              <a:noFill/>
              <a:ln w="28575">
                <a:solidFill>
                  <a:srgbClr val="0066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2064" name="AutoShape 16"/>
              <p:cNvCxnSpPr>
                <a:cxnSpLocks noChangeShapeType="1"/>
              </p:cNvCxnSpPr>
              <p:nvPr/>
            </p:nvCxnSpPr>
            <p:spPr bwMode="auto">
              <a:xfrm>
                <a:off x="2894" y="3147"/>
                <a:ext cx="992" cy="408"/>
              </a:xfrm>
              <a:prstGeom prst="straightConnector1">
                <a:avLst/>
              </a:prstGeom>
              <a:noFill/>
              <a:ln w="28575">
                <a:solidFill>
                  <a:srgbClr val="0066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2065" name="AutoShape 17"/>
              <p:cNvCxnSpPr>
                <a:cxnSpLocks noChangeShapeType="1"/>
              </p:cNvCxnSpPr>
              <p:nvPr/>
            </p:nvCxnSpPr>
            <p:spPr bwMode="auto">
              <a:xfrm>
                <a:off x="2907" y="3147"/>
                <a:ext cx="0" cy="1346"/>
              </a:xfrm>
              <a:prstGeom prst="straightConnector1">
                <a:avLst/>
              </a:prstGeom>
              <a:noFill/>
              <a:ln w="28575">
                <a:solidFill>
                  <a:srgbClr val="006600"/>
                </a:solidFill>
                <a:round/>
                <a:headEnd/>
                <a:tailEnd type="triangle" w="med" len="med"/>
              </a:ln>
            </p:spPr>
          </p:cxnSp>
          <p:sp>
            <p:nvSpPr>
              <p:cNvPr id="2066" name="Rectangle 18"/>
              <p:cNvSpPr>
                <a:spLocks noChangeArrowheads="1"/>
              </p:cNvSpPr>
              <p:nvPr/>
            </p:nvSpPr>
            <p:spPr bwMode="auto">
              <a:xfrm>
                <a:off x="1427" y="2332"/>
                <a:ext cx="2880" cy="815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rgbClr val="0066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Методы  и средства обработки данных</a:t>
                </a:r>
                <a:endPara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67" name="Rectangle 19"/>
              <p:cNvSpPr>
                <a:spLocks noChangeArrowheads="1"/>
              </p:cNvSpPr>
              <p:nvPr/>
            </p:nvSpPr>
            <p:spPr bwMode="auto">
              <a:xfrm>
                <a:off x="1007" y="3555"/>
                <a:ext cx="1698" cy="570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rgbClr val="0066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lvl="0" indent="0" algn="ctr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tabLst/>
                </a:pPr>
                <a:r>
                  <a:rPr kumimoji="0" lang="ru-RU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Глобальные</a:t>
                </a:r>
                <a:r>
                  <a:rPr kumimoji="0" lang="ru-RU" sz="13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 </a:t>
                </a:r>
                <a:endParaRPr kumimoji="0" lang="ru-RU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68" name="Rectangle 20"/>
              <p:cNvSpPr>
                <a:spLocks noChangeArrowheads="1"/>
              </p:cNvSpPr>
              <p:nvPr/>
            </p:nvSpPr>
            <p:spPr bwMode="auto">
              <a:xfrm>
                <a:off x="3028" y="3555"/>
                <a:ext cx="1701" cy="570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rgbClr val="0066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Базовые</a:t>
                </a:r>
                <a:endPara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69" name="Rectangle 21"/>
              <p:cNvSpPr>
                <a:spLocks noChangeArrowheads="1"/>
              </p:cNvSpPr>
              <p:nvPr/>
            </p:nvSpPr>
            <p:spPr bwMode="auto">
              <a:xfrm>
                <a:off x="2013" y="4493"/>
                <a:ext cx="1711" cy="570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rgbClr val="0066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lvl="0" indent="0" algn="ctr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tabLst/>
                </a:pPr>
                <a:r>
                  <a:rPr kumimoji="0" lang="ru-RU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Конкретные</a:t>
                </a:r>
                <a:endPara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2070" name="Group 22"/>
            <p:cNvGrpSpPr>
              <a:grpSpLocks/>
            </p:cNvGrpSpPr>
            <p:nvPr/>
          </p:nvGrpSpPr>
          <p:grpSpPr bwMode="auto">
            <a:xfrm>
              <a:off x="6756" y="2486"/>
              <a:ext cx="3630" cy="2290"/>
              <a:chOff x="7678" y="2350"/>
              <a:chExt cx="3630" cy="2290"/>
            </a:xfrm>
          </p:grpSpPr>
          <p:sp>
            <p:nvSpPr>
              <p:cNvPr id="2071" name="Rectangle 23"/>
              <p:cNvSpPr>
                <a:spLocks noChangeArrowheads="1"/>
              </p:cNvSpPr>
              <p:nvPr/>
            </p:nvSpPr>
            <p:spPr bwMode="auto">
              <a:xfrm>
                <a:off x="8029" y="2350"/>
                <a:ext cx="2880" cy="1055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rgbClr val="0066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lvl="0" indent="0" algn="ctr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tabLst/>
                </a:pPr>
                <a:r>
                  <a:rPr kumimoji="0" lang="ru-RU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Применение в конкретных областях деятельности</a:t>
                </a:r>
                <a:endPara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72" name="Rectangle 24"/>
              <p:cNvSpPr>
                <a:spLocks noChangeArrowheads="1"/>
              </p:cNvSpPr>
              <p:nvPr/>
            </p:nvSpPr>
            <p:spPr bwMode="auto">
              <a:xfrm>
                <a:off x="7678" y="3790"/>
                <a:ext cx="1701" cy="850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rgbClr val="0066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lvl="0" indent="0" algn="ctr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tabLst/>
                </a:pPr>
                <a:r>
                  <a:rPr kumimoji="0" lang="ru-RU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Предметные приложения </a:t>
                </a:r>
                <a:endPara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73" name="Rectangle 25"/>
              <p:cNvSpPr>
                <a:spLocks noChangeArrowheads="1"/>
              </p:cNvSpPr>
              <p:nvPr/>
            </p:nvSpPr>
            <p:spPr bwMode="auto">
              <a:xfrm>
                <a:off x="9607" y="3790"/>
                <a:ext cx="1701" cy="850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rgbClr val="0066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lvl="0" indent="0" algn="ctr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tabLst/>
                </a:pPr>
                <a:r>
                  <a:rPr kumimoji="0" lang="ru-RU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Прикладные приложения</a:t>
                </a:r>
                <a:endPara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2074" name="AutoShape 26"/>
              <p:cNvCxnSpPr>
                <a:cxnSpLocks noChangeShapeType="1"/>
              </p:cNvCxnSpPr>
              <p:nvPr/>
            </p:nvCxnSpPr>
            <p:spPr bwMode="auto">
              <a:xfrm flipH="1">
                <a:off x="8531" y="3405"/>
                <a:ext cx="951" cy="385"/>
              </a:xfrm>
              <a:prstGeom prst="straightConnector1">
                <a:avLst/>
              </a:prstGeom>
              <a:noFill/>
              <a:ln w="28575">
                <a:solidFill>
                  <a:srgbClr val="0066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2075" name="AutoShape 27"/>
              <p:cNvCxnSpPr>
                <a:cxnSpLocks noChangeShapeType="1"/>
              </p:cNvCxnSpPr>
              <p:nvPr/>
            </p:nvCxnSpPr>
            <p:spPr bwMode="auto">
              <a:xfrm>
                <a:off x="9482" y="3405"/>
                <a:ext cx="951" cy="385"/>
              </a:xfrm>
              <a:prstGeom prst="straightConnector1">
                <a:avLst/>
              </a:prstGeom>
              <a:noFill/>
              <a:ln w="28575">
                <a:solidFill>
                  <a:srgbClr val="006600"/>
                </a:solidFill>
                <a:round/>
                <a:headEnd/>
                <a:tailEnd type="triangle" w="med" len="med"/>
              </a:ln>
            </p:spPr>
          </p:cxnSp>
        </p:grpSp>
        <p:cxnSp>
          <p:nvCxnSpPr>
            <p:cNvPr id="2076" name="AutoShape 28"/>
            <p:cNvCxnSpPr>
              <a:cxnSpLocks noChangeShapeType="1"/>
            </p:cNvCxnSpPr>
            <p:nvPr/>
          </p:nvCxnSpPr>
          <p:spPr bwMode="auto">
            <a:xfrm flipH="1">
              <a:off x="2839" y="1780"/>
              <a:ext cx="2921" cy="706"/>
            </a:xfrm>
            <a:prstGeom prst="straightConnector1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 type="triangle" w="med" len="med"/>
            </a:ln>
          </p:spPr>
        </p:cxnSp>
        <p:cxnSp>
          <p:nvCxnSpPr>
            <p:cNvPr id="2077" name="AutoShape 29"/>
            <p:cNvCxnSpPr>
              <a:cxnSpLocks noChangeShapeType="1"/>
            </p:cNvCxnSpPr>
            <p:nvPr/>
          </p:nvCxnSpPr>
          <p:spPr bwMode="auto">
            <a:xfrm>
              <a:off x="5684" y="1780"/>
              <a:ext cx="2921" cy="706"/>
            </a:xfrm>
            <a:prstGeom prst="straightConnector1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 type="triangle" w="med" len="med"/>
            </a:ln>
          </p:spPr>
        </p:cxnSp>
        <p:cxnSp>
          <p:nvCxnSpPr>
            <p:cNvPr id="2078" name="AutoShape 30"/>
            <p:cNvCxnSpPr>
              <a:cxnSpLocks noChangeShapeType="1"/>
            </p:cNvCxnSpPr>
            <p:nvPr/>
          </p:nvCxnSpPr>
          <p:spPr bwMode="auto">
            <a:xfrm>
              <a:off x="5748" y="1780"/>
              <a:ext cx="0" cy="3301"/>
            </a:xfrm>
            <a:prstGeom prst="straightConnector1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 type="triangle" w="med" len="med"/>
            </a:ln>
          </p:spPr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ИНФОРМАЦИОННЫЕ РЕВОЛЮЦИИ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23528" y="1196752"/>
          <a:ext cx="8464454" cy="518160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4850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510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283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655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/>
                        <a:t>№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/>
                        <a:t>Значение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/>
                        <a:t>1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/>
                        <a:t>Появление письменности</a:t>
                      </a:r>
                      <a:endParaRPr lang="ru-RU" sz="20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/>
                        <a:t>Появились методы и средства накопления информации. Цивилизации, освоившие письменность, развивались быстрее других.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/>
                        <a:t>2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 smtClean="0"/>
                        <a:t>Середина  </a:t>
                      </a:r>
                      <a:r>
                        <a:rPr lang="en-US" sz="2000" b="1" dirty="0"/>
                        <a:t>XVI</a:t>
                      </a:r>
                      <a:r>
                        <a:rPr lang="ru-RU" sz="2000" b="1" dirty="0"/>
                        <a:t> в.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/>
                        <a:t>Изобретение </a:t>
                      </a:r>
                      <a:r>
                        <a:rPr lang="ru-RU" sz="2000" b="1" dirty="0" err="1"/>
                        <a:t>книгопечати</a:t>
                      </a:r>
                      <a:r>
                        <a:rPr lang="ru-RU" sz="2000" b="1" dirty="0"/>
                        <a:t> </a:t>
                      </a:r>
                      <a:r>
                        <a:rPr lang="ru-RU" sz="2000" dirty="0"/>
                        <a:t>(накопление, тиражирование, систематизация, доступ информации)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2000" dirty="0" smtClean="0"/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 smtClean="0"/>
                        <a:t>Новый </a:t>
                      </a:r>
                      <a:r>
                        <a:rPr lang="ru-RU" sz="2000" dirty="0"/>
                        <a:t>способ хранения информации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/>
                        <a:t>3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 smtClean="0"/>
                        <a:t>Конец  </a:t>
                      </a:r>
                      <a:r>
                        <a:rPr lang="ru-RU" sz="2000" b="1" dirty="0"/>
                        <a:t>XIX в.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/>
                        <a:t> Появление электричества </a:t>
                      </a:r>
                      <a:r>
                        <a:rPr lang="ru-RU" sz="2000" dirty="0"/>
                        <a:t>(телеграф, телефон, радио – оперативная передача информации)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 smtClean="0"/>
                        <a:t>Появление </a:t>
                      </a:r>
                      <a:r>
                        <a:rPr lang="ru-RU" sz="2000" dirty="0"/>
                        <a:t>средств информационной телекоммуникации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/>
                        <a:t>4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/>
                        <a:t>70-е гг. XX  в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/>
                        <a:t>Появление микропроцессорных технологий</a:t>
                      </a:r>
                      <a:endParaRPr lang="ru-RU" sz="20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/>
                        <a:t>Появление средств преобразования информации.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/>
              <a:t>Этапы развития информационных технологий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536" y="908720"/>
          <a:ext cx="8392446" cy="545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63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961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655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 </a:t>
                      </a:r>
                      <a:r>
                        <a:rPr lang="ru-RU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этап продлился до второй половины XIX века  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Технологии, использующие инструментарий: перо, бумагу и передачу информации с помощью почты, посыльного.</a:t>
                      </a:r>
                      <a:r>
                        <a:rPr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sz="2000" b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II </a:t>
                      </a:r>
                      <a:r>
                        <a:rPr lang="ru-RU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этап (с конца XIX по 40-е годы XX века)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Использование</a:t>
                      </a:r>
                      <a:r>
                        <a:rPr lang="ru-RU" sz="20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инструментария в виде пишущих машинок, телефона, фонографа, более современных (механических) способов доставки почты. </a:t>
                      </a:r>
                      <a:endParaRPr lang="ru-RU" sz="2000" b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III </a:t>
                      </a:r>
                      <a:r>
                        <a:rPr lang="ru-RU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этап (с конца 40-х до 80-х годов XX века)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Начало</a:t>
                      </a:r>
                      <a:r>
                        <a:rPr lang="en-US" sz="20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развития информационных технологий обработки информации. Его инструментарий составляют большие ЭВМ, электрические пишущие машинки, копировальные аппараты, магнитофоны</a:t>
                      </a:r>
                      <a:r>
                        <a:rPr lang="ru-RU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sz="2000" b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IV </a:t>
                      </a:r>
                      <a:r>
                        <a:rPr lang="ru-RU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этап (с 1980-х годов по настоящий день) определяется как «информационный». 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Широко применяются персональные компьютеры и разнообразное программное обеспечение к ним, факсимильная связь, электронная почта, компьютерные сети и Интернет. </a:t>
                      </a:r>
                      <a:endParaRPr lang="ru-RU" sz="2000" b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294</Words>
  <Application>Microsoft Office PowerPoint</Application>
  <PresentationFormat>Экран (4:3)</PresentationFormat>
  <Paragraphs>46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Aharoni</vt:lpstr>
      <vt:lpstr>Arial</vt:lpstr>
      <vt:lpstr>Calibri</vt:lpstr>
      <vt:lpstr>Times New Roman</vt:lpstr>
      <vt:lpstr>Тема Office</vt:lpstr>
      <vt:lpstr>Информационные технологии и эволюция их развития</vt:lpstr>
      <vt:lpstr>Презентация PowerPoint</vt:lpstr>
      <vt:lpstr>Презентация PowerPoint</vt:lpstr>
      <vt:lpstr>ИНФОРМАЦИОННЫЕ РЕВОЛЮЦИИ </vt:lpstr>
      <vt:lpstr>Этапы развития информационных технологий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Галина</dc:creator>
  <cp:lastModifiedBy>Богдан Чернов</cp:lastModifiedBy>
  <cp:revision>7</cp:revision>
  <dcterms:created xsi:type="dcterms:W3CDTF">2013-01-15T17:51:29Z</dcterms:created>
  <dcterms:modified xsi:type="dcterms:W3CDTF">2018-09-04T17:15:07Z</dcterms:modified>
</cp:coreProperties>
</file>