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02F16-EDC7-4B97-9754-03FBE7CE4C38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50C2D-9F55-42C1-9B1D-3CEB47452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559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07737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8639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2295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4150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5101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9641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17348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812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03646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3788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8950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8415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2737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8188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8188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8188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8188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8188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8188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8188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8188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31214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8188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2537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294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2209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181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950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800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5456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1B18B-66F3-4207-9921-C30AF689BC70}" type="datetimeFigureOut">
              <a:rPr lang="uk-UA" smtClean="0"/>
              <a:t>19.11.2020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F1072-3DB8-4DE1-A276-F10F2EC437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170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0038" y="1760538"/>
            <a:ext cx="8653462" cy="14874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6000" dirty="0" smtClean="0">
                <a:solidFill>
                  <a:srgbClr val="FF0000"/>
                </a:solidFill>
              </a:rPr>
              <a:t>Программирование на языке </a:t>
            </a:r>
            <a:r>
              <a:rPr lang="en-US" sz="6000" dirty="0" smtClean="0">
                <a:solidFill>
                  <a:srgbClr val="FF0000"/>
                </a:solidFill>
              </a:rPr>
              <a:t>Python</a:t>
            </a:r>
            <a:endParaRPr lang="ru-RU" sz="6000" dirty="0" smtClean="0">
              <a:solidFill>
                <a:srgbClr val="FF0000"/>
              </a:solidFill>
            </a:endParaRP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71600" y="3573016"/>
            <a:ext cx="6985000" cy="1381125"/>
          </a:xfrm>
        </p:spPr>
        <p:txBody>
          <a:bodyPr>
            <a:normAutofit/>
          </a:bodyPr>
          <a:lstStyle/>
          <a:p>
            <a:pPr marL="1257300" indent="-1257300" eaLnBrk="1" hangingPunct="1">
              <a:lnSpc>
                <a:spcPct val="90000"/>
              </a:lnSpc>
              <a:defRPr/>
            </a:pPr>
            <a:r>
              <a:rPr lang="ru-RU" sz="5000" b="1" dirty="0" smtClean="0">
                <a:solidFill>
                  <a:schemeClr val="tx2"/>
                </a:solidFill>
              </a:rPr>
              <a:t>Символьные строки</a:t>
            </a:r>
          </a:p>
        </p:txBody>
      </p:sp>
      <p:sp>
        <p:nvSpPr>
          <p:cNvPr id="6451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E648C00-1D46-4CC5-910E-F2A3E3BCA0AD}" type="slidenum">
              <a:rPr lang="ru-RU" altLang="ru-RU"/>
              <a:pPr eaLnBrk="1" hangingPunct="1"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8551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73731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3B50E3D-383F-4B81-B89E-3625F2F7EB9E}" type="slidenum">
              <a:rPr lang="ru-RU" altLang="ru-RU"/>
              <a:pPr eaLnBrk="1" hangingPunct="1"/>
              <a:t>10</a:t>
            </a:fld>
            <a:endParaRPr lang="ru-RU" altLang="ru-RU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4201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defRPr/>
            </a:pPr>
            <a:r>
              <a:rPr lang="ru-RU" sz="2200" b="1" dirty="0" smtClean="0">
                <a:solidFill>
                  <a:srgbClr val="3333FF"/>
                </a:solidFill>
              </a:rPr>
              <a:t>«11»: </a:t>
            </a:r>
            <a:r>
              <a:rPr lang="ru-RU" sz="2200" dirty="0"/>
              <a:t>Ввести с клавиатуры пароль (символьную строку)</a:t>
            </a:r>
            <a:r>
              <a:rPr lang="en-US" sz="2200" dirty="0"/>
              <a:t>.</a:t>
            </a:r>
            <a:r>
              <a:rPr lang="ru-RU" sz="2200" dirty="0"/>
              <a:t> Если его длина меньше, чем </a:t>
            </a:r>
            <a:r>
              <a:rPr lang="ru-RU" sz="2200" b="1" dirty="0"/>
              <a:t>6</a:t>
            </a:r>
            <a:r>
              <a:rPr lang="ru-RU" sz="2200" dirty="0"/>
              <a:t> символов, вывести сообщение «Слишком короткий пароль!». Если пароль начинается с букв «</a:t>
            </a:r>
            <a:r>
              <a:rPr lang="en-US" sz="2200" dirty="0"/>
              <a:t>qwerty</a:t>
            </a:r>
            <a:r>
              <a:rPr lang="ru-RU" sz="2200" dirty="0"/>
              <a:t>» вывести сообщение «Ненадёжный пароль!». Если ошибок не было, вывести сообщение «ОК».</a:t>
            </a:r>
            <a:endParaRPr lang="en-US" sz="2200" dirty="0"/>
          </a:p>
          <a:p>
            <a:pPr marL="714375" indent="-357188">
              <a:defRPr/>
            </a:pPr>
            <a:r>
              <a:rPr lang="ru-RU" sz="2200" b="1" dirty="0">
                <a:solidFill>
                  <a:srgbClr val="333399"/>
                </a:solidFill>
              </a:rPr>
              <a:t>Пример</a:t>
            </a:r>
            <a:r>
              <a:rPr lang="ru-RU" sz="2200" b="1" dirty="0"/>
              <a:t>: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Введите пароль:</a:t>
            </a:r>
          </a:p>
          <a:p>
            <a:pPr marL="714375">
              <a:defRPr/>
            </a:pPr>
            <a:r>
              <a:rPr lang="en-US" sz="2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qwerty</a:t>
            </a:r>
            <a:r>
              <a:rPr lang="ru-RU" sz="2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12345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Ненадёжный пароль!</a:t>
            </a:r>
          </a:p>
          <a:p>
            <a:pPr marL="714375" indent="-357188">
              <a:defRPr/>
            </a:pPr>
            <a:r>
              <a:rPr lang="ru-RU" sz="2200" b="1" dirty="0">
                <a:solidFill>
                  <a:srgbClr val="333399"/>
                </a:solidFill>
              </a:rPr>
              <a:t>Пример</a:t>
            </a:r>
            <a:r>
              <a:rPr lang="ru-RU" sz="2200" b="1" dirty="0"/>
              <a:t>: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Введите пароль:</a:t>
            </a:r>
          </a:p>
          <a:p>
            <a:pPr marL="714375">
              <a:defRPr/>
            </a:pPr>
            <a:r>
              <a:rPr lang="en-US" sz="2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asdUTY7sakh</a:t>
            </a:r>
            <a:endParaRPr lang="ru-RU" sz="2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ОК.</a:t>
            </a:r>
            <a:endParaRPr lang="ru-RU" sz="2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11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Символьные строки</a:t>
            </a:r>
          </a:p>
        </p:txBody>
      </p:sp>
      <p:sp>
        <p:nvSpPr>
          <p:cNvPr id="65539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537EA48-087F-497D-80CA-A4A25FA40C1B}" type="slidenum">
              <a:rPr lang="ru-RU" altLang="ru-RU"/>
              <a:pPr eaLnBrk="1" hangingPunct="1"/>
              <a:t>2</a:t>
            </a:fld>
            <a:endParaRPr lang="ru-RU" altLang="ru-RU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81000" y="801688"/>
            <a:ext cx="3532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Начальное значение</a:t>
            </a:r>
            <a:r>
              <a:rPr lang="ru-RU" altLang="ru-RU" sz="2400" b="1"/>
              <a:t>: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81000" y="2960688"/>
            <a:ext cx="3328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Сложение</a:t>
            </a:r>
            <a:r>
              <a:rPr lang="ru-RU" altLang="ru-RU" sz="2400" b="1"/>
              <a:t>:</a:t>
            </a: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849313" y="1306513"/>
            <a:ext cx="5180012" cy="49212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 eaLnBrk="0" hangingPunct="0">
              <a:defRPr/>
            </a:pPr>
            <a:r>
              <a:rPr lang="en-US" sz="2600" b="1" dirty="0">
                <a:latin typeface="Courier New" pitchFamily="49" charset="0"/>
                <a:cs typeface="Courier New" pitchFamily="49" charset="0"/>
              </a:rPr>
              <a:t>s = </a:t>
            </a:r>
            <a:r>
              <a:rPr lang="en-US" sz="2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ru-RU" sz="2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Привет!"</a:t>
            </a:r>
            <a:endParaRPr lang="ru-RU" sz="2600" b="1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4367213" y="1090613"/>
            <a:ext cx="4403725" cy="1463675"/>
            <a:chOff x="2325" y="3072"/>
            <a:chExt cx="2773" cy="922"/>
          </a:xfrm>
        </p:grpSpPr>
        <p:sp>
          <p:nvSpPr>
            <p:cNvPr id="27" name="Text Box 69"/>
            <p:cNvSpPr txBox="1">
              <a:spLocks noChangeArrowheads="1"/>
            </p:cNvSpPr>
            <p:nvPr/>
          </p:nvSpPr>
          <p:spPr bwMode="auto">
            <a:xfrm>
              <a:off x="2633" y="3122"/>
              <a:ext cx="2465" cy="872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800" dirty="0">
                  <a:solidFill>
                    <a:srgbClr val="000000"/>
                  </a:solidFill>
                  <a:cs typeface="Courier New" pitchFamily="49" charset="0"/>
                </a:rPr>
                <a:t>  Строка – это </a:t>
              </a:r>
            </a:p>
            <a:p>
              <a:pPr>
                <a:defRPr/>
              </a:pPr>
              <a:r>
                <a:rPr lang="ru-RU" sz="2800" dirty="0">
                  <a:solidFill>
                    <a:srgbClr val="000000"/>
                  </a:solidFill>
                  <a:cs typeface="Courier New" pitchFamily="49" charset="0"/>
                </a:rPr>
                <a:t>  последовательность </a:t>
              </a:r>
            </a:p>
            <a:p>
              <a:pPr>
                <a:defRPr/>
              </a:pPr>
              <a:r>
                <a:rPr lang="ru-RU" sz="2800" dirty="0">
                  <a:solidFill>
                    <a:srgbClr val="000000"/>
                  </a:solidFill>
                  <a:cs typeface="Courier New" pitchFamily="49" charset="0"/>
                </a:rPr>
                <a:t>  символов!</a:t>
              </a:r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65556" name="Oval 70"/>
            <p:cNvSpPr>
              <a:spLocks noChangeArrowheads="1"/>
            </p:cNvSpPr>
            <p:nvPr/>
          </p:nvSpPr>
          <p:spPr bwMode="auto">
            <a:xfrm>
              <a:off x="2325" y="307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!</a:t>
              </a:r>
            </a:p>
          </p:txBody>
        </p:sp>
      </p:grp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381000" y="1804988"/>
            <a:ext cx="3328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Вывод на экран</a:t>
            </a:r>
            <a:r>
              <a:rPr lang="ru-RU" altLang="ru-RU" sz="2400" b="1"/>
              <a:t>:</a:t>
            </a: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849313" y="2279650"/>
            <a:ext cx="3116262" cy="52387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179388" algn="just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70C0"/>
                </a:solidFill>
                <a:latin typeface="Courier New"/>
                <a:ea typeface="Times New Roman"/>
              </a:rPr>
              <a:t>print</a:t>
            </a:r>
            <a:r>
              <a:rPr lang="en-US" sz="2800" b="1" dirty="0">
                <a:latin typeface="Calibri"/>
                <a:ea typeface="Times New Roman"/>
              </a:rPr>
              <a:t> </a:t>
            </a:r>
            <a:r>
              <a:rPr lang="en-US" sz="2800" b="1" dirty="0">
                <a:latin typeface="Courier New"/>
                <a:ea typeface="Times New Roman"/>
              </a:rPr>
              <a:t>( s )</a:t>
            </a:r>
            <a:endParaRPr lang="ru-RU" sz="2800" b="1" dirty="0">
              <a:latin typeface="Courier New"/>
              <a:ea typeface="Times New Roman"/>
            </a:endParaRP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381000" y="4852988"/>
            <a:ext cx="3328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Умножение</a:t>
            </a:r>
            <a:r>
              <a:rPr lang="ru-RU" altLang="ru-RU" sz="2400" b="1"/>
              <a:t>:</a:t>
            </a: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849313" y="5353050"/>
            <a:ext cx="3925887" cy="954088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179388" algn="just">
              <a:spcAft>
                <a:spcPts val="0"/>
              </a:spcAft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 =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ru-RU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АУ"</a:t>
            </a:r>
            <a:endParaRPr lang="ru-RU" sz="2800" b="1" dirty="0">
              <a:latin typeface="Courier New" pitchFamily="49" charset="0"/>
              <a:cs typeface="Courier New" pitchFamily="49" charset="0"/>
            </a:endParaRPr>
          </a:p>
          <a:p>
            <a:pPr marL="179388" indent="-179388" algn="just">
              <a:spcAft>
                <a:spcPts val="0"/>
              </a:spcAft>
              <a:defRPr/>
            </a:pPr>
            <a:r>
              <a:rPr lang="en-US" sz="2800" b="1" dirty="0">
                <a:latin typeface="Courier New"/>
                <a:ea typeface="Times New Roman"/>
              </a:rPr>
              <a:t>s5 </a:t>
            </a:r>
            <a:r>
              <a:rPr lang="ru-RU" sz="2800" b="1" dirty="0">
                <a:latin typeface="Courier New"/>
                <a:ea typeface="Times New Roman"/>
              </a:rPr>
              <a:t>= </a:t>
            </a:r>
            <a:r>
              <a:rPr lang="en-US" sz="2800" b="1" dirty="0">
                <a:latin typeface="Courier New"/>
                <a:ea typeface="Times New Roman"/>
              </a:rPr>
              <a:t>s*5</a:t>
            </a:r>
            <a:endParaRPr lang="ru-RU" sz="28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4953000" y="5773738"/>
            <a:ext cx="314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9388" indent="-1793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2800" b="1">
                <a:latin typeface="Courier New" panose="02070309020205020404" pitchFamily="49" charset="0"/>
                <a:cs typeface="Courier New" panose="02070309020205020404" pitchFamily="49" charset="0"/>
              </a:rPr>
              <a:t>АУАУАУАУАУ</a:t>
            </a:r>
          </a:p>
        </p:txBody>
      </p: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3795713" y="6018213"/>
            <a:ext cx="3316287" cy="663575"/>
            <a:chOff x="2325" y="3072"/>
            <a:chExt cx="2088" cy="418"/>
          </a:xfrm>
        </p:grpSpPr>
        <p:sp>
          <p:nvSpPr>
            <p:cNvPr id="33" name="Text Box 69"/>
            <p:cNvSpPr txBox="1">
              <a:spLocks noChangeArrowheads="1"/>
            </p:cNvSpPr>
            <p:nvPr/>
          </p:nvSpPr>
          <p:spPr bwMode="auto">
            <a:xfrm>
              <a:off x="2633" y="3122"/>
              <a:ext cx="1780" cy="330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800" dirty="0">
                  <a:solidFill>
                    <a:srgbClr val="000000"/>
                  </a:solidFill>
                  <a:cs typeface="Courier New" pitchFamily="49" charset="0"/>
                </a:rPr>
                <a:t>  Что получим?</a:t>
              </a:r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65554" name="Oval 70"/>
            <p:cNvSpPr>
              <a:spLocks noChangeArrowheads="1"/>
            </p:cNvSpPr>
            <p:nvPr/>
          </p:nvSpPr>
          <p:spPr bwMode="auto">
            <a:xfrm>
              <a:off x="2325" y="307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35" name="AutoShape 17"/>
          <p:cNvSpPr>
            <a:spLocks noChangeArrowheads="1"/>
          </p:cNvSpPr>
          <p:nvPr/>
        </p:nvSpPr>
        <p:spPr bwMode="auto">
          <a:xfrm>
            <a:off x="3167063" y="5003800"/>
            <a:ext cx="5126037" cy="642938"/>
          </a:xfrm>
          <a:prstGeom prst="wedgeRoundRectCallout">
            <a:avLst>
              <a:gd name="adj1" fmla="val -62013"/>
              <a:gd name="adj2" fmla="val 95828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s5 = s + s + s + s + s</a:t>
            </a:r>
            <a:endParaRPr lang="ru-RU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849313" y="3422650"/>
            <a:ext cx="5711825" cy="1384300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defRPr/>
            </a:pPr>
            <a:r>
              <a:rPr lang="en-US" sz="2800" b="1">
                <a:latin typeface="Courier New" pitchFamily="49" charset="0"/>
                <a:cs typeface="Times New Roman" pitchFamily="18" charset="0"/>
              </a:rPr>
              <a:t>s1</a:t>
            </a:r>
            <a:r>
              <a:rPr lang="en-US" sz="2800" b="1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=</a:t>
            </a:r>
            <a:r>
              <a:rPr lang="en-US" sz="2800" b="1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ru-RU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Привет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 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  <a:p>
            <a:pPr marL="179388" indent="-93663" algn="just">
              <a:defRPr/>
            </a:pPr>
            <a:r>
              <a:rPr lang="en-US" sz="2800" b="1">
                <a:latin typeface="Courier New" pitchFamily="49" charset="0"/>
                <a:cs typeface="Times New Roman" pitchFamily="18" charset="0"/>
              </a:rPr>
              <a:t>s2</a:t>
            </a:r>
            <a:r>
              <a:rPr lang="en-US" sz="2800" b="1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=</a:t>
            </a:r>
            <a:r>
              <a:rPr lang="en-US" sz="2800" b="1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ru-RU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Вася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 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  <a:p>
            <a:pPr marL="179388" indent="-93663" algn="just">
              <a:defRPr/>
            </a:pPr>
            <a:r>
              <a:rPr lang="en-US" sz="2800" b="1">
                <a:latin typeface="Courier New" pitchFamily="49" charset="0"/>
                <a:cs typeface="Times New Roman" pitchFamily="18" charset="0"/>
              </a:rPr>
              <a:t>s </a:t>
            </a:r>
            <a:r>
              <a:rPr lang="en-US" sz="2800" b="1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=</a:t>
            </a:r>
            <a:r>
              <a:rPr lang="en-US" sz="2800" b="1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s1</a:t>
            </a:r>
            <a:r>
              <a:rPr lang="en-US" sz="2800" b="1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+</a:t>
            </a:r>
            <a:r>
              <a:rPr lang="en-US" sz="2800" b="1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", "</a:t>
            </a:r>
            <a:r>
              <a:rPr lang="en-US" sz="2800" b="1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+</a:t>
            </a:r>
            <a:r>
              <a:rPr lang="en-US" sz="2800" b="1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s2</a:t>
            </a:r>
            <a:r>
              <a:rPr lang="en-US" sz="2800" b="1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+</a:t>
            </a:r>
            <a:r>
              <a:rPr lang="en-US" sz="2800" b="1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"!"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 </a:t>
            </a:r>
            <a:endParaRPr lang="ru-RU" sz="2800" b="1"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37" name="Скругленная прямоугольная выноска 36"/>
          <p:cNvSpPr/>
          <p:nvPr/>
        </p:nvSpPr>
        <p:spPr>
          <a:xfrm>
            <a:off x="4891088" y="3449638"/>
            <a:ext cx="3465512" cy="544512"/>
          </a:xfrm>
          <a:prstGeom prst="wedgeRoundRectCallout">
            <a:avLst>
              <a:gd name="adj1" fmla="val -47543"/>
              <a:gd name="adj2" fmla="val 115192"/>
              <a:gd name="adj3" fmla="val 16667"/>
            </a:avLst>
          </a:prstGeom>
          <a:solidFill>
            <a:srgbClr val="E6E6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"Привет, Вася!" 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4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8" grpId="0" animBg="1"/>
      <p:bldP spid="19" grpId="0"/>
      <p:bldP spid="20" grpId="0" animBg="1"/>
      <p:bldP spid="22" grpId="0"/>
      <p:bldP spid="26" grpId="0" animBg="1"/>
      <p:bldP spid="28" grpId="0"/>
      <p:bldP spid="35" grpId="0" animBg="1"/>
      <p:bldP spid="36" grpId="0" build="p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Символьные строки</a:t>
            </a:r>
          </a:p>
        </p:txBody>
      </p:sp>
      <p:sp>
        <p:nvSpPr>
          <p:cNvPr id="66563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18B7678-17FE-4B95-815C-F80E6A79D05E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81000" y="827088"/>
            <a:ext cx="4356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Вывод символа на экран</a:t>
            </a:r>
            <a:r>
              <a:rPr lang="ru-RU" altLang="ru-RU" sz="2400" b="1"/>
              <a:t>: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381000" y="3436938"/>
            <a:ext cx="3328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Длина строки</a:t>
            </a:r>
            <a:r>
              <a:rPr lang="ru-RU" altLang="ru-RU" sz="2400" b="1"/>
              <a:t>: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849313" y="3937000"/>
            <a:ext cx="2744787" cy="52387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179388" algn="just">
              <a:spcAft>
                <a:spcPts val="0"/>
              </a:spcAft>
              <a:defRPr/>
            </a:pPr>
            <a:r>
              <a:rPr lang="en-US" sz="2800" b="1" dirty="0">
                <a:latin typeface="Courier New"/>
                <a:ea typeface="Times New Roman"/>
              </a:rPr>
              <a:t>n</a:t>
            </a:r>
            <a:r>
              <a:rPr lang="en-US" sz="2800" b="1" dirty="0">
                <a:ea typeface="Times New Roman"/>
              </a:rPr>
              <a:t> </a:t>
            </a:r>
            <a:r>
              <a:rPr lang="en-US" sz="2800" b="1" dirty="0">
                <a:latin typeface="Courier New"/>
                <a:ea typeface="Times New Roman"/>
              </a:rPr>
              <a:t>=</a:t>
            </a:r>
            <a:r>
              <a:rPr lang="en-US" sz="2800" b="1" dirty="0">
                <a:latin typeface="+mn-lt"/>
                <a:ea typeface="Times New Roman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ourier New"/>
                <a:ea typeface="Times New Roman"/>
              </a:rPr>
              <a:t>len</a:t>
            </a:r>
            <a:r>
              <a:rPr lang="en-US" sz="2800" b="1" dirty="0">
                <a:latin typeface="Calibri"/>
                <a:ea typeface="Times New Roman"/>
              </a:rPr>
              <a:t> </a:t>
            </a:r>
            <a:r>
              <a:rPr lang="en-US" sz="2800" b="1" dirty="0">
                <a:latin typeface="Courier New"/>
                <a:ea typeface="Times New Roman"/>
              </a:rPr>
              <a:t>( s )</a:t>
            </a:r>
            <a:endParaRPr lang="ru-RU" sz="2800" b="1" dirty="0">
              <a:latin typeface="Courier New"/>
              <a:ea typeface="Times New Roman"/>
            </a:endParaRPr>
          </a:p>
        </p:txBody>
      </p:sp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849313" y="1331913"/>
            <a:ext cx="3106737" cy="52387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179388" algn="just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70C0"/>
                </a:solidFill>
                <a:latin typeface="Courier New"/>
                <a:ea typeface="Times New Roman"/>
              </a:rPr>
              <a:t>print</a:t>
            </a:r>
            <a:r>
              <a:rPr lang="en-US" sz="2800" b="1" dirty="0">
                <a:latin typeface="Calibri"/>
                <a:ea typeface="Times New Roman"/>
              </a:rPr>
              <a:t> </a:t>
            </a:r>
            <a:r>
              <a:rPr lang="en-US" sz="2800" b="1" dirty="0">
                <a:latin typeface="Courier New"/>
                <a:ea typeface="Times New Roman"/>
              </a:rPr>
              <a:t>( s[</a:t>
            </a:r>
            <a:r>
              <a:rPr lang="en-US" sz="2800" b="1" dirty="0">
                <a:solidFill>
                  <a:srgbClr val="00B0F0"/>
                </a:solidFill>
                <a:latin typeface="Courier New"/>
                <a:ea typeface="Times New Roman"/>
              </a:rPr>
              <a:t>5</a:t>
            </a:r>
            <a:r>
              <a:rPr lang="en-US" sz="2800" b="1" dirty="0">
                <a:latin typeface="Courier New"/>
                <a:ea typeface="Times New Roman"/>
              </a:rPr>
              <a:t>] )</a:t>
            </a:r>
            <a:endParaRPr lang="ru-RU" sz="2800" b="1" dirty="0">
              <a:latin typeface="Courier New"/>
              <a:ea typeface="Times New Roman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885825" y="2071688"/>
          <a:ext cx="5216526" cy="1285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52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52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45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4521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4521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4521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4521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6581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lang="ru-RU" sz="1800" b="1" dirty="0">
                        <a:solidFill>
                          <a:srgbClr val="0000FF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ru-RU" sz="1800" b="1" dirty="0">
                        <a:solidFill>
                          <a:srgbClr val="0000FF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lang="ru-RU" sz="1800" b="1" dirty="0">
                        <a:solidFill>
                          <a:srgbClr val="0000FF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lang="ru-RU" sz="1800" b="1" dirty="0">
                        <a:solidFill>
                          <a:srgbClr val="0000FF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  <a:endParaRPr lang="ru-RU" sz="1800" b="1" dirty="0">
                        <a:solidFill>
                          <a:srgbClr val="0000FF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  <a:endParaRPr lang="ru-RU" sz="1800" b="1" dirty="0">
                        <a:solidFill>
                          <a:srgbClr val="0000FF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  <a:endParaRPr lang="ru-RU" sz="1800" b="1" dirty="0">
                        <a:solidFill>
                          <a:srgbClr val="0000FF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9208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Courier New" pitchFamily="49" charset="0"/>
                          <a:cs typeface="Courier New" pitchFamily="49" charset="0"/>
                        </a:rPr>
                        <a:t>П</a:t>
                      </a:r>
                      <a:endParaRPr lang="ru-RU" sz="32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err="1" smtClean="0">
                          <a:latin typeface="Courier New" pitchFamily="49" charset="0"/>
                          <a:cs typeface="Courier New" pitchFamily="49" charset="0"/>
                        </a:rPr>
                        <a:t>р</a:t>
                      </a:r>
                      <a:endParaRPr lang="ru-RU" sz="32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Courier New" pitchFamily="49" charset="0"/>
                          <a:cs typeface="Courier New" pitchFamily="49" charset="0"/>
                        </a:rPr>
                        <a:t>и</a:t>
                      </a:r>
                      <a:endParaRPr lang="ru-RU" sz="32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Courier New" pitchFamily="49" charset="0"/>
                          <a:cs typeface="Courier New" pitchFamily="49" charset="0"/>
                        </a:rPr>
                        <a:t>в</a:t>
                      </a:r>
                      <a:endParaRPr lang="ru-RU" sz="32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Courier New" pitchFamily="49" charset="0"/>
                          <a:cs typeface="Courier New" pitchFamily="49" charset="0"/>
                        </a:rPr>
                        <a:t>е</a:t>
                      </a:r>
                      <a:endParaRPr lang="ru-RU" sz="32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Courier New" pitchFamily="49" charset="0"/>
                          <a:cs typeface="Courier New" pitchFamily="49" charset="0"/>
                        </a:rPr>
                        <a:t>т</a:t>
                      </a:r>
                      <a:endParaRPr lang="ru-RU" sz="32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Courier New" pitchFamily="49" charset="0"/>
                          <a:cs typeface="Courier New" pitchFamily="49" charset="0"/>
                        </a:rPr>
                        <a:t>!</a:t>
                      </a:r>
                      <a:endParaRPr lang="ru-RU" sz="32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31" marR="91431" marT="45727" marB="4572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08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ru-RU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0" marR="0" marT="3600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ru-RU" sz="2000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0" marR="0" marT="3600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ru-RU" sz="2000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0" marR="0" marT="3600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ru-RU" sz="2000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0" marR="0" marT="3600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ourier New" pitchFamily="49" charset="0"/>
                          <a:cs typeface="Courier New" pitchFamily="49" charset="0"/>
                        </a:rPr>
                        <a:t>s[4]</a:t>
                      </a:r>
                      <a:endParaRPr lang="ru-RU" sz="2000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0" marR="0" marT="3600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ourier New" pitchFamily="49" charset="0"/>
                          <a:cs typeface="Courier New" pitchFamily="49" charset="0"/>
                        </a:rPr>
                        <a:t>s[5]</a:t>
                      </a:r>
                      <a:endParaRPr lang="ru-RU" sz="2000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0" marR="0" marT="3600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ourier New" pitchFamily="49" charset="0"/>
                          <a:cs typeface="Courier New" pitchFamily="49" charset="0"/>
                        </a:rPr>
                        <a:t>s[6]</a:t>
                      </a:r>
                      <a:endParaRPr lang="ru-RU" sz="2000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0" marR="0" marT="3600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5" name="Полилиния 24"/>
          <p:cNvSpPr>
            <a:spLocks noChangeArrowheads="1"/>
          </p:cNvSpPr>
          <p:nvPr/>
        </p:nvSpPr>
        <p:spPr bwMode="auto">
          <a:xfrm>
            <a:off x="3381375" y="1738313"/>
            <a:ext cx="1349375" cy="776287"/>
          </a:xfrm>
          <a:custGeom>
            <a:avLst/>
            <a:gdLst>
              <a:gd name="T0" fmla="*/ 2147483647 w 723014"/>
              <a:gd name="T1" fmla="*/ 365603 h 797442"/>
              <a:gd name="T2" fmla="*/ 0 w 723014"/>
              <a:gd name="T3" fmla="*/ 0 h 797442"/>
              <a:gd name="T4" fmla="*/ 0 60000 65536"/>
              <a:gd name="T5" fmla="*/ 0 60000 65536"/>
              <a:gd name="T6" fmla="*/ 0 w 723014"/>
              <a:gd name="T7" fmla="*/ 0 h 797442"/>
              <a:gd name="T8" fmla="*/ 723014 w 723014"/>
              <a:gd name="T9" fmla="*/ 797442 h 7974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23014" h="797442">
                <a:moveTo>
                  <a:pt x="723014" y="797442"/>
                </a:moveTo>
                <a:cubicBezTo>
                  <a:pt x="652130" y="180753"/>
                  <a:pt x="241005" y="265814"/>
                  <a:pt x="0" y="0"/>
                </a:cubicBezTo>
              </a:path>
            </a:pathLst>
          </a:custGeom>
          <a:noFill/>
          <a:ln w="12700" algn="ctr">
            <a:solidFill>
              <a:srgbClr val="FF0000"/>
            </a:solidFill>
            <a:round/>
            <a:headEnd type="oval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4995863" y="1331913"/>
            <a:ext cx="3489325" cy="52387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179388" algn="just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70C0"/>
                </a:solidFill>
                <a:latin typeface="Courier New"/>
                <a:ea typeface="Times New Roman"/>
              </a:rPr>
              <a:t>print</a:t>
            </a:r>
            <a:r>
              <a:rPr lang="en-US" sz="2800" b="1" dirty="0">
                <a:latin typeface="Calibri"/>
                <a:ea typeface="Times New Roman"/>
              </a:rPr>
              <a:t> </a:t>
            </a:r>
            <a:r>
              <a:rPr lang="en-US" sz="2800" b="1" dirty="0">
                <a:latin typeface="Courier New"/>
                <a:ea typeface="Times New Roman"/>
              </a:rPr>
              <a:t>( s[</a:t>
            </a:r>
            <a:r>
              <a:rPr lang="ru-RU" sz="2800" b="1" dirty="0">
                <a:solidFill>
                  <a:srgbClr val="00B0F0"/>
                </a:solidFill>
                <a:latin typeface="Courier New"/>
                <a:ea typeface="Times New Roman"/>
              </a:rPr>
              <a:t>-2</a:t>
            </a:r>
            <a:r>
              <a:rPr lang="en-US" sz="2800" b="1" dirty="0">
                <a:latin typeface="Courier New"/>
                <a:ea typeface="Times New Roman"/>
              </a:rPr>
              <a:t>] )</a:t>
            </a:r>
            <a:endParaRPr lang="ru-RU" sz="2800" b="1" dirty="0">
              <a:latin typeface="Courier New"/>
              <a:ea typeface="Times New Roman"/>
            </a:endParaRPr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6169025" y="1903413"/>
            <a:ext cx="2547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s[</a:t>
            </a:r>
            <a:r>
              <a:rPr lang="en-US" altLang="ru-RU" sz="2800" b="1">
                <a:solidFill>
                  <a:srgbClr val="0070C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len</a:t>
            </a:r>
            <a:r>
              <a:rPr lang="ru-RU" altLang="ru-RU" sz="2800" b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</a:t>
            </a:r>
            <a:r>
              <a:rPr lang="en-US" altLang="ru-RU" sz="2800" b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s</a:t>
            </a:r>
            <a:r>
              <a:rPr lang="ru-RU" altLang="ru-RU" sz="2800" b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)</a:t>
            </a:r>
            <a:r>
              <a:rPr lang="ru-RU" altLang="ru-RU" sz="2800" b="1">
                <a:solidFill>
                  <a:srgbClr val="00B0F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-2</a:t>
            </a:r>
            <a:r>
              <a:rPr lang="en-US" altLang="ru-RU" sz="2800" b="1">
                <a:solidFill>
                  <a:srgbClr val="0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]</a:t>
            </a:r>
            <a:endParaRPr lang="ru-RU" altLang="ru-RU"/>
          </a:p>
        </p:txBody>
      </p:sp>
      <p:sp>
        <p:nvSpPr>
          <p:cNvPr id="31" name="Полилиния 30"/>
          <p:cNvSpPr>
            <a:spLocks noChangeArrowheads="1"/>
          </p:cNvSpPr>
          <p:nvPr/>
        </p:nvSpPr>
        <p:spPr bwMode="auto">
          <a:xfrm flipH="1">
            <a:off x="5156200" y="1770063"/>
            <a:ext cx="1744663" cy="744537"/>
          </a:xfrm>
          <a:custGeom>
            <a:avLst/>
            <a:gdLst>
              <a:gd name="T0" fmla="*/ 2147483647 w 723014"/>
              <a:gd name="T1" fmla="*/ 108886 h 797442"/>
              <a:gd name="T2" fmla="*/ 0 w 723014"/>
              <a:gd name="T3" fmla="*/ 0 h 797442"/>
              <a:gd name="T4" fmla="*/ 0 60000 65536"/>
              <a:gd name="T5" fmla="*/ 0 60000 65536"/>
              <a:gd name="T6" fmla="*/ 0 w 723014"/>
              <a:gd name="T7" fmla="*/ 0 h 797442"/>
              <a:gd name="T8" fmla="*/ 723014 w 723014"/>
              <a:gd name="T9" fmla="*/ 797442 h 7974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23014" h="797442">
                <a:moveTo>
                  <a:pt x="723014" y="797442"/>
                </a:moveTo>
                <a:cubicBezTo>
                  <a:pt x="652130" y="180753"/>
                  <a:pt x="241005" y="265814"/>
                  <a:pt x="0" y="0"/>
                </a:cubicBezTo>
              </a:path>
            </a:pathLst>
          </a:custGeom>
          <a:noFill/>
          <a:ln w="12700" algn="ctr">
            <a:solidFill>
              <a:srgbClr val="FF0000"/>
            </a:solidFill>
            <a:round/>
            <a:headEnd type="oval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15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6" grpId="0" animBg="1"/>
      <p:bldP spid="23" grpId="0" animBg="1"/>
      <p:bldP spid="29" grpId="0" animBg="1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Символьные строки</a:t>
            </a:r>
          </a:p>
        </p:txBody>
      </p:sp>
      <p:sp>
        <p:nvSpPr>
          <p:cNvPr id="67587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08FC2C-0746-4186-9A1A-D3423F4129D5}" type="slidenum">
              <a:rPr lang="ru-RU" altLang="ru-RU"/>
              <a:pPr eaLnBrk="1" hangingPunct="1"/>
              <a:t>4</a:t>
            </a:fld>
            <a:endParaRPr lang="ru-RU" altLang="ru-RU"/>
          </a:p>
        </p:txBody>
      </p:sp>
      <p:sp>
        <p:nvSpPr>
          <p:cNvPr id="67588" name="Прямоугольник 6"/>
          <p:cNvSpPr>
            <a:spLocks noChangeArrowheads="1"/>
          </p:cNvSpPr>
          <p:nvPr/>
        </p:nvSpPr>
        <p:spPr bwMode="auto">
          <a:xfrm>
            <a:off x="381000" y="828675"/>
            <a:ext cx="3328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Ввод с клавиатуры</a:t>
            </a:r>
            <a:r>
              <a:rPr lang="ru-RU" altLang="ru-RU" sz="2400" b="1"/>
              <a:t>: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00088" y="1274763"/>
            <a:ext cx="6019800" cy="52387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179388" algn="just">
              <a:defRPr/>
            </a:pPr>
            <a:r>
              <a:rPr lang="en-US" sz="2800" b="1">
                <a:latin typeface="Courier New" pitchFamily="49" charset="0"/>
                <a:cs typeface="Times New Roman" pitchFamily="18" charset="0"/>
              </a:rPr>
              <a:t>s</a:t>
            </a:r>
            <a:r>
              <a:rPr lang="ru-RU" sz="2800" b="1">
                <a:latin typeface="Arial" charset="0"/>
                <a:cs typeface="Times New Roman" pitchFamily="18" charset="0"/>
              </a:rPr>
              <a:t> </a:t>
            </a:r>
            <a:r>
              <a:rPr lang="ru-RU" sz="2800" b="1">
                <a:latin typeface="Courier New" pitchFamily="49" charset="0"/>
                <a:cs typeface="Times New Roman" pitchFamily="18" charset="0"/>
              </a:rPr>
              <a:t>=</a:t>
            </a:r>
            <a:r>
              <a:rPr lang="ru-RU" sz="2800" b="1">
                <a:latin typeface="Arial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70C0"/>
                </a:solidFill>
                <a:latin typeface="Courier New" pitchFamily="49" charset="0"/>
                <a:cs typeface="Times New Roman" pitchFamily="18" charset="0"/>
              </a:rPr>
              <a:t>input</a:t>
            </a:r>
            <a:r>
              <a:rPr lang="en-US" sz="2800" b="1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800" b="1"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ru-RU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Введите имя: </a:t>
            </a:r>
            <a:r>
              <a:rPr lang="en-US" sz="2800" b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800" b="1">
                <a:latin typeface="Courier New" pitchFamily="49" charset="0"/>
                <a:cs typeface="Times New Roman" pitchFamily="18" charset="0"/>
              </a:rPr>
              <a:t> </a:t>
            </a:r>
            <a:r>
              <a:rPr lang="ru-RU" sz="2800" b="1">
                <a:latin typeface="Courier New" pitchFamily="49" charset="0"/>
                <a:cs typeface="Times New Roman" pitchFamily="18" charset="0"/>
              </a:rPr>
              <a:t>)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81000" y="1876425"/>
            <a:ext cx="317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Изменение строки</a:t>
            </a:r>
            <a:r>
              <a:rPr lang="ru-RU" altLang="ru-RU" sz="2400" b="1"/>
              <a:t>: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700088" y="2359025"/>
            <a:ext cx="2212975" cy="49212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 eaLnBrk="0" hangingPunct="0">
              <a:defRPr/>
            </a:pPr>
            <a:r>
              <a:rPr lang="en-US" sz="2600" b="1" dirty="0">
                <a:latin typeface="Courier New" pitchFamily="49" charset="0"/>
                <a:cs typeface="Courier New" pitchFamily="49" charset="0"/>
              </a:rPr>
              <a:t>s[</a:t>
            </a:r>
            <a:r>
              <a:rPr lang="en-US" sz="26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2600" b="1" dirty="0">
                <a:latin typeface="Arial" charset="0"/>
                <a:cs typeface="Courier New" pitchFamily="49" charset="0"/>
              </a:rPr>
              <a:t> 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600" b="1" dirty="0">
                <a:latin typeface="+mn-lt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"a"</a:t>
            </a:r>
            <a:endParaRPr lang="ru-RU" sz="26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1189038" y="3175000"/>
            <a:ext cx="7072312" cy="663575"/>
            <a:chOff x="2325" y="3072"/>
            <a:chExt cx="4454" cy="418"/>
          </a:xfrm>
        </p:grpSpPr>
        <p:sp>
          <p:nvSpPr>
            <p:cNvPr id="25" name="Text Box 69"/>
            <p:cNvSpPr txBox="1">
              <a:spLocks noChangeArrowheads="1"/>
            </p:cNvSpPr>
            <p:nvPr/>
          </p:nvSpPr>
          <p:spPr bwMode="auto">
            <a:xfrm>
              <a:off x="2633" y="3122"/>
              <a:ext cx="4146" cy="330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800" dirty="0">
                  <a:solidFill>
                    <a:srgbClr val="000000"/>
                  </a:solidFill>
                  <a:cs typeface="Courier New" pitchFamily="49" charset="0"/>
                </a:rPr>
                <a:t>  Строка – это неизменяемый объект!</a:t>
              </a:r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67600" name="Oval 70"/>
            <p:cNvSpPr>
              <a:spLocks noChangeArrowheads="1"/>
            </p:cNvSpPr>
            <p:nvPr/>
          </p:nvSpPr>
          <p:spPr bwMode="auto">
            <a:xfrm>
              <a:off x="2325" y="307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!</a:t>
              </a:r>
            </a:p>
          </p:txBody>
        </p:sp>
      </p:grpSp>
      <p:sp>
        <p:nvSpPr>
          <p:cNvPr id="27" name="Плюс 26"/>
          <p:cNvSpPr/>
          <p:nvPr/>
        </p:nvSpPr>
        <p:spPr bwMode="auto">
          <a:xfrm rot="2700000">
            <a:off x="1423988" y="2200275"/>
            <a:ext cx="819150" cy="819150"/>
          </a:xfrm>
          <a:prstGeom prst="mathPlus">
            <a:avLst>
              <a:gd name="adj1" fmla="val 7936"/>
            </a:avLst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381000" y="4033838"/>
            <a:ext cx="5934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333399"/>
                </a:solidFill>
              </a:rPr>
              <a:t>... </a:t>
            </a:r>
            <a:r>
              <a:rPr lang="ru-RU" altLang="ru-RU" sz="2400" b="1">
                <a:solidFill>
                  <a:srgbClr val="333399"/>
                </a:solidFill>
              </a:rPr>
              <a:t>но можно составить новую строку</a:t>
            </a:r>
            <a:r>
              <a:rPr lang="ru-RU" altLang="ru-RU" sz="2400" b="1"/>
              <a:t>:</a:t>
            </a:r>
          </a:p>
        </p:txBody>
      </p: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742950" y="4538663"/>
            <a:ext cx="3032125" cy="49212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 eaLnBrk="0" hangingPunct="0">
              <a:defRPr/>
            </a:pPr>
            <a:r>
              <a:rPr lang="en-US" sz="2600" b="1" dirty="0">
                <a:latin typeface="Courier New" pitchFamily="49" charset="0"/>
                <a:cs typeface="Courier New" pitchFamily="49" charset="0"/>
              </a:rPr>
              <a:t>s1 = s + </a:t>
            </a:r>
            <a:r>
              <a:rPr lang="en-US" sz="2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"a"</a:t>
            </a:r>
            <a:endParaRPr lang="ru-RU" sz="26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381000" y="1876425"/>
            <a:ext cx="523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FF0000"/>
                </a:solidFill>
              </a:rPr>
              <a:t>Изменение строки запрещено!</a:t>
            </a: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742950" y="5243513"/>
            <a:ext cx="5019675" cy="89217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 eaLnBrk="0" hangingPunct="0">
              <a:defRPr/>
            </a:pPr>
            <a:r>
              <a:rPr lang="en-US" sz="2600" b="1" dirty="0">
                <a:latin typeface="Courier New" pitchFamily="49" charset="0"/>
                <a:cs typeface="Courier New" pitchFamily="49" charset="0"/>
              </a:rPr>
              <a:t>s = </a:t>
            </a:r>
            <a:r>
              <a:rPr lang="ru-RU" sz="2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"информатика</a:t>
            </a:r>
            <a:r>
              <a:rPr lang="en-US" sz="2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endParaRPr lang="ru-RU" sz="26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indent="90488" eaLnBrk="0" hangingPunct="0">
              <a:defRPr/>
            </a:pPr>
            <a:r>
              <a:rPr lang="en-US" sz="2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(s[</a:t>
            </a:r>
            <a:r>
              <a:rPr lang="en-US" sz="26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-2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]+s[</a:t>
            </a:r>
            <a:r>
              <a:rPr lang="en-US" sz="26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]+s[</a:t>
            </a:r>
            <a:r>
              <a:rPr lang="en-US" sz="26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-4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])</a:t>
            </a:r>
            <a:endParaRPr lang="ru-RU" sz="2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Скругленная прямоугольная выноска 17"/>
          <p:cNvSpPr/>
          <p:nvPr/>
        </p:nvSpPr>
        <p:spPr bwMode="auto">
          <a:xfrm>
            <a:off x="4857750" y="4724400"/>
            <a:ext cx="3133725" cy="628650"/>
          </a:xfrm>
          <a:prstGeom prst="wedgeRoundRectCallout">
            <a:avLst>
              <a:gd name="adj1" fmla="val -68273"/>
              <a:gd name="adj2" fmla="val 59470"/>
              <a:gd name="adj3" fmla="val 16667"/>
            </a:avLst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2800" dirty="0">
                <a:latin typeface="Arial" charset="0"/>
              </a:rPr>
              <a:t>составить «кот»</a:t>
            </a:r>
          </a:p>
        </p:txBody>
      </p:sp>
    </p:spTree>
    <p:extLst>
      <p:ext uri="{BB962C8B-B14F-4D97-AF65-F5344CB8AC3E}">
        <p14:creationId xmlns:p14="http://schemas.microsoft.com/office/powerpoint/2010/main" val="67579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5" grpId="0" animBg="1"/>
      <p:bldP spid="28" grpId="0"/>
      <p:bldP spid="29" grpId="0" animBg="1"/>
      <p:bldP spid="16" grpId="0"/>
      <p:bldP spid="17" grpId="0" build="p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Срезы</a:t>
            </a:r>
          </a:p>
        </p:txBody>
      </p:sp>
      <p:sp>
        <p:nvSpPr>
          <p:cNvPr id="68611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38576F9-DD4A-44B2-AD2B-123712102D11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19113" y="996950"/>
            <a:ext cx="7312025" cy="954088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Courier New"/>
                <a:ea typeface="Times New Roman"/>
              </a:rPr>
              <a:t>"0123456789"</a:t>
            </a:r>
            <a:endParaRPr lang="ru-RU" sz="2800" b="1" dirty="0">
              <a:latin typeface="Courier New"/>
              <a:ea typeface="Times New Roman"/>
            </a:endParaRPr>
          </a:p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>
                <a:latin typeface="Courier New"/>
                <a:ea typeface="Times New Roman"/>
              </a:rPr>
              <a:t>s1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ourier New"/>
                <a:ea typeface="Times New Roman"/>
              </a:rPr>
              <a:t>[</a:t>
            </a:r>
            <a:r>
              <a:rPr lang="ru-RU" sz="2800" b="1" dirty="0">
                <a:solidFill>
                  <a:srgbClr val="00B0F0"/>
                </a:solidFill>
                <a:latin typeface="Courier New"/>
                <a:ea typeface="Times New Roman"/>
              </a:rPr>
              <a:t>3</a:t>
            </a:r>
            <a:r>
              <a:rPr lang="ru-RU" sz="2800" b="1" dirty="0">
                <a:latin typeface="Courier New"/>
                <a:ea typeface="Times New Roman"/>
              </a:rPr>
              <a:t>:</a:t>
            </a:r>
            <a:r>
              <a:rPr lang="ru-RU" sz="2800" b="1" dirty="0">
                <a:solidFill>
                  <a:srgbClr val="00B0F0"/>
                </a:solidFill>
                <a:latin typeface="Courier New"/>
                <a:ea typeface="Times New Roman"/>
              </a:rPr>
              <a:t>8</a:t>
            </a:r>
            <a:r>
              <a:rPr lang="ru-RU" sz="2800" b="1" dirty="0">
                <a:latin typeface="Courier New"/>
                <a:ea typeface="Times New Roman"/>
              </a:rPr>
              <a:t>]        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ea typeface="Times New Roman"/>
                <a:cs typeface="Courier New" pitchFamily="49" charset="0"/>
              </a:rPr>
              <a:t>#</a:t>
            </a:r>
            <a:r>
              <a:rPr lang="ru-RU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"34567" </a:t>
            </a:r>
            <a:endParaRPr lang="ru-RU" sz="2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1887538" y="2081213"/>
          <a:ext cx="6096000" cy="828675"/>
        </p:xfrm>
        <a:graphic>
          <a:graphicData uri="http://schemas.openxmlformats.org/drawingml/2006/table">
            <a:tbl>
              <a:tblPr/>
              <a:tblGrid>
                <a:gridCol w="6100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8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00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100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8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1002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1002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86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10029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002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6" name="Овал 35"/>
          <p:cNvSpPr>
            <a:spLocks noChangeArrowheads="1"/>
          </p:cNvSpPr>
          <p:nvPr/>
        </p:nvSpPr>
        <p:spPr bwMode="auto">
          <a:xfrm>
            <a:off x="3524250" y="2930525"/>
            <a:ext cx="388938" cy="390525"/>
          </a:xfrm>
          <a:prstGeom prst="ellipse">
            <a:avLst/>
          </a:prstGeom>
          <a:noFill/>
          <a:ln w="12700" algn="ctr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7" name="AutoShape 59"/>
          <p:cNvSpPr>
            <a:spLocks noChangeArrowheads="1"/>
          </p:cNvSpPr>
          <p:nvPr/>
        </p:nvSpPr>
        <p:spPr bwMode="auto">
          <a:xfrm>
            <a:off x="274638" y="2600325"/>
            <a:ext cx="1409700" cy="439738"/>
          </a:xfrm>
          <a:prstGeom prst="wedgeRoundRectCallout">
            <a:avLst>
              <a:gd name="adj1" fmla="val 60661"/>
              <a:gd name="adj2" fmla="val 50241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ru-RU" sz="2000"/>
              <a:t>разрезы</a:t>
            </a:r>
            <a:endParaRPr lang="ru-RU"/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/>
        </p:nvGraphicFramePr>
        <p:xfrm>
          <a:off x="1600200" y="2941638"/>
          <a:ext cx="6096000" cy="371475"/>
        </p:xfrm>
        <a:graphic>
          <a:graphicData uri="http://schemas.openxmlformats.org/drawingml/2006/table">
            <a:tbl>
              <a:tblPr/>
              <a:tblGrid>
                <a:gridCol w="6100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8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00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100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8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1002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1002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86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10029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002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Овал 40"/>
          <p:cNvSpPr>
            <a:spLocks noChangeArrowheads="1"/>
          </p:cNvSpPr>
          <p:nvPr/>
        </p:nvSpPr>
        <p:spPr bwMode="auto">
          <a:xfrm>
            <a:off x="6586538" y="2930525"/>
            <a:ext cx="388937" cy="390525"/>
          </a:xfrm>
          <a:prstGeom prst="ellipse">
            <a:avLst/>
          </a:prstGeom>
          <a:noFill/>
          <a:ln w="12700" algn="ctr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800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6" grpId="0" animBg="1"/>
      <p:bldP spid="37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Срезы строк</a:t>
            </a:r>
          </a:p>
        </p:txBody>
      </p:sp>
      <p:sp>
        <p:nvSpPr>
          <p:cNvPr id="69635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F5F3396-6BEB-45D7-B53B-C4D88625E3CB}" type="slidenum">
              <a:rPr lang="ru-RU" altLang="ru-RU"/>
              <a:pPr eaLnBrk="1" hangingPunct="1"/>
              <a:t>6</a:t>
            </a:fld>
            <a:endParaRPr lang="ru-RU" altLang="ru-RU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19113" y="958850"/>
            <a:ext cx="7312025" cy="954088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Courier New"/>
                <a:ea typeface="Times New Roman"/>
              </a:rPr>
              <a:t>"0123456789"</a:t>
            </a:r>
            <a:endParaRPr lang="ru-RU" sz="2800" b="1" dirty="0">
              <a:latin typeface="Courier New"/>
              <a:ea typeface="Times New Roman"/>
            </a:endParaRPr>
          </a:p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>
                <a:latin typeface="Courier New"/>
                <a:ea typeface="Times New Roman"/>
              </a:rPr>
              <a:t>s1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ourier New"/>
                <a:ea typeface="Times New Roman"/>
              </a:rPr>
              <a:t>[:</a:t>
            </a:r>
            <a:r>
              <a:rPr lang="ru-RU" sz="2800" b="1" dirty="0">
                <a:solidFill>
                  <a:srgbClr val="00B0F0"/>
                </a:solidFill>
                <a:latin typeface="Courier New"/>
                <a:ea typeface="Times New Roman"/>
              </a:rPr>
              <a:t>8</a:t>
            </a:r>
            <a:r>
              <a:rPr lang="ru-RU" sz="2800" b="1" dirty="0">
                <a:latin typeface="Courier New"/>
                <a:ea typeface="Times New Roman"/>
              </a:rPr>
              <a:t>]        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ea typeface="Times New Roman"/>
                <a:cs typeface="Courier New" pitchFamily="49" charset="0"/>
              </a:rPr>
              <a:t>#</a:t>
            </a:r>
            <a:r>
              <a:rPr lang="ru-RU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"01234567" </a:t>
            </a:r>
            <a:endParaRPr lang="ru-RU" sz="2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AutoShape 59"/>
          <p:cNvSpPr>
            <a:spLocks noChangeArrowheads="1"/>
          </p:cNvSpPr>
          <p:nvPr/>
        </p:nvSpPr>
        <p:spPr bwMode="auto">
          <a:xfrm>
            <a:off x="2016125" y="2024063"/>
            <a:ext cx="2747963" cy="509587"/>
          </a:xfrm>
          <a:prstGeom prst="wedgeRoundRectCallout">
            <a:avLst>
              <a:gd name="adj1" fmla="val -54077"/>
              <a:gd name="adj2" fmla="val -88857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/>
          <a:lstStyle/>
          <a:p>
            <a:pPr algn="ctr">
              <a:lnSpc>
                <a:spcPct val="80000"/>
              </a:lnSpc>
              <a:defRPr/>
            </a:pPr>
            <a:r>
              <a:rPr lang="ru-RU" sz="2400" dirty="0"/>
              <a:t>от начала строки</a:t>
            </a:r>
            <a:endParaRPr lang="ru-RU" sz="2000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519113" y="2681288"/>
            <a:ext cx="7312025" cy="954087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Courier New"/>
                <a:ea typeface="Times New Roman"/>
              </a:rPr>
              <a:t>"0123456789"</a:t>
            </a:r>
            <a:endParaRPr lang="ru-RU" sz="2800" b="1" dirty="0">
              <a:latin typeface="Courier New"/>
              <a:ea typeface="Times New Roman"/>
            </a:endParaRPr>
          </a:p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>
                <a:latin typeface="Courier New"/>
                <a:ea typeface="Times New Roman"/>
              </a:rPr>
              <a:t>s1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ourier New"/>
                <a:ea typeface="Times New Roman"/>
              </a:rPr>
              <a:t>[</a:t>
            </a:r>
            <a:r>
              <a:rPr lang="en-US" sz="2800" b="1" dirty="0">
                <a:solidFill>
                  <a:srgbClr val="00B0F0"/>
                </a:solidFill>
                <a:latin typeface="Courier New"/>
                <a:ea typeface="Times New Roman"/>
              </a:rPr>
              <a:t>3</a:t>
            </a:r>
            <a:r>
              <a:rPr lang="ru-RU" sz="2800" b="1" dirty="0">
                <a:latin typeface="Courier New"/>
                <a:ea typeface="Times New Roman"/>
              </a:rPr>
              <a:t>:]        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ea typeface="Times New Roman"/>
                <a:cs typeface="Courier New" pitchFamily="49" charset="0"/>
              </a:rPr>
              <a:t>#</a:t>
            </a:r>
            <a:r>
              <a:rPr lang="ru-RU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"34567</a:t>
            </a:r>
            <a:r>
              <a:rPr lang="ru-RU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89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 </a:t>
            </a:r>
            <a:endParaRPr lang="ru-RU" sz="2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AutoShape 59"/>
          <p:cNvSpPr>
            <a:spLocks noChangeArrowheads="1"/>
          </p:cNvSpPr>
          <p:nvPr/>
        </p:nvSpPr>
        <p:spPr bwMode="auto">
          <a:xfrm>
            <a:off x="2016125" y="3746500"/>
            <a:ext cx="2747963" cy="509588"/>
          </a:xfrm>
          <a:prstGeom prst="wedgeRoundRectCallout">
            <a:avLst>
              <a:gd name="adj1" fmla="val -40531"/>
              <a:gd name="adj2" fmla="val -95105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/>
          <a:lstStyle/>
          <a:p>
            <a:pPr algn="ctr">
              <a:lnSpc>
                <a:spcPct val="80000"/>
              </a:lnSpc>
              <a:defRPr/>
            </a:pPr>
            <a:r>
              <a:rPr lang="ru-RU" sz="2400" dirty="0"/>
              <a:t>до конца строки</a:t>
            </a:r>
            <a:endParaRPr lang="ru-RU" sz="2000" dirty="0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519113" y="4392613"/>
            <a:ext cx="7312025" cy="52387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en-US" sz="2800" b="1" dirty="0">
                <a:latin typeface="Courier New"/>
                <a:ea typeface="Times New Roman"/>
              </a:rPr>
              <a:t>1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 </a:t>
            </a: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ourier New"/>
                <a:ea typeface="Times New Roman"/>
              </a:rPr>
              <a:t>[:</a:t>
            </a:r>
            <a:r>
              <a:rPr lang="en-US" sz="2800" b="1" dirty="0">
                <a:latin typeface="Courier New"/>
                <a:ea typeface="Times New Roman"/>
              </a:rPr>
              <a:t>:</a:t>
            </a:r>
            <a:r>
              <a:rPr lang="en-US" sz="2800" b="1" dirty="0">
                <a:solidFill>
                  <a:srgbClr val="00B0F0"/>
                </a:solidFill>
                <a:latin typeface="Courier New"/>
                <a:ea typeface="Times New Roman"/>
              </a:rPr>
              <a:t>-1</a:t>
            </a:r>
            <a:r>
              <a:rPr lang="ru-RU" sz="2800" b="1" dirty="0">
                <a:latin typeface="Courier New"/>
                <a:ea typeface="Times New Roman"/>
              </a:rPr>
              <a:t>]      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ea typeface="Times New Roman"/>
                <a:cs typeface="Courier New" pitchFamily="49" charset="0"/>
              </a:rPr>
              <a:t>#</a:t>
            </a:r>
            <a:r>
              <a:rPr lang="ru-RU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"9876543210" </a:t>
            </a:r>
            <a:endParaRPr lang="ru-RU" sz="2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AutoShape 59"/>
          <p:cNvSpPr>
            <a:spLocks noChangeArrowheads="1"/>
          </p:cNvSpPr>
          <p:nvPr/>
        </p:nvSpPr>
        <p:spPr bwMode="auto">
          <a:xfrm>
            <a:off x="2016125" y="5118100"/>
            <a:ext cx="2747963" cy="509588"/>
          </a:xfrm>
          <a:prstGeom prst="wedgeRoundRectCallout">
            <a:avLst>
              <a:gd name="adj1" fmla="val -40531"/>
              <a:gd name="adj2" fmla="val -95105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/>
          <a:lstStyle/>
          <a:p>
            <a:pPr algn="ctr">
              <a:lnSpc>
                <a:spcPct val="80000"/>
              </a:lnSpc>
              <a:defRPr/>
            </a:pPr>
            <a:r>
              <a:rPr lang="ru-RU" sz="2400" dirty="0"/>
              <a:t>реверс строки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5707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Операции со строками</a:t>
            </a:r>
          </a:p>
        </p:txBody>
      </p:sp>
      <p:sp>
        <p:nvSpPr>
          <p:cNvPr id="70659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4D081FB-33C4-467A-80EF-A62AA3A4D7C4}" type="slidenum">
              <a:rPr lang="ru-RU" altLang="ru-RU"/>
              <a:pPr eaLnBrk="1" hangingPunct="1"/>
              <a:t>7</a:t>
            </a:fld>
            <a:endParaRPr lang="ru-RU" altLang="ru-RU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81000" y="808038"/>
            <a:ext cx="7943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Срезы с отрицательными индексами</a:t>
            </a:r>
            <a:r>
              <a:rPr lang="ru-RU" altLang="ru-RU" sz="2400" b="1"/>
              <a:t>: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19113" y="1263650"/>
            <a:ext cx="7312025" cy="954088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Courier New"/>
                <a:ea typeface="Times New Roman"/>
              </a:rPr>
              <a:t>"0123456789"</a:t>
            </a:r>
            <a:endParaRPr lang="ru-RU" sz="2800" b="1" dirty="0">
              <a:latin typeface="Courier New"/>
              <a:ea typeface="Times New Roman"/>
            </a:endParaRPr>
          </a:p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>
                <a:latin typeface="Courier New"/>
                <a:ea typeface="Times New Roman"/>
              </a:rPr>
              <a:t>s1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ourier New"/>
                <a:ea typeface="Times New Roman"/>
              </a:rPr>
              <a:t>[:</a:t>
            </a:r>
            <a:r>
              <a:rPr lang="ru-RU" sz="2800" b="1" dirty="0">
                <a:solidFill>
                  <a:srgbClr val="00B0F0"/>
                </a:solidFill>
                <a:latin typeface="Courier New"/>
                <a:ea typeface="Times New Roman"/>
              </a:rPr>
              <a:t>-2</a:t>
            </a:r>
            <a:r>
              <a:rPr lang="ru-RU" sz="2800" b="1" dirty="0">
                <a:latin typeface="Courier New"/>
                <a:ea typeface="Times New Roman"/>
              </a:rPr>
              <a:t>]        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ea typeface="Times New Roman"/>
                <a:cs typeface="Courier New" pitchFamily="49" charset="0"/>
              </a:rPr>
              <a:t>#</a:t>
            </a:r>
            <a:r>
              <a:rPr lang="ru-RU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"01234567" </a:t>
            </a:r>
            <a:endParaRPr lang="ru-RU" sz="2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AutoShape 59"/>
          <p:cNvSpPr>
            <a:spLocks noChangeArrowheads="1"/>
          </p:cNvSpPr>
          <p:nvPr/>
        </p:nvSpPr>
        <p:spPr bwMode="auto">
          <a:xfrm>
            <a:off x="1751013" y="2392363"/>
            <a:ext cx="1881187" cy="414337"/>
          </a:xfrm>
          <a:prstGeom prst="wedgeRoundRectCallout">
            <a:avLst>
              <a:gd name="adj1" fmla="val -28315"/>
              <a:gd name="adj2" fmla="val -117700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/>
          <a:lstStyle/>
          <a:p>
            <a:pPr algn="ctr">
              <a:lnSpc>
                <a:spcPct val="80000"/>
              </a:lnSpc>
              <a:defRPr/>
            </a:pP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(s)-2</a:t>
            </a:r>
            <a:endParaRPr lang="ru-RU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519113" y="2986088"/>
            <a:ext cx="7312025" cy="954087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Courier New"/>
                <a:ea typeface="Times New Roman"/>
              </a:rPr>
              <a:t>"0123456789"</a:t>
            </a:r>
            <a:endParaRPr lang="ru-RU" sz="2800" b="1" dirty="0">
              <a:latin typeface="Courier New"/>
              <a:ea typeface="Times New Roman"/>
            </a:endParaRPr>
          </a:p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>
                <a:latin typeface="Courier New"/>
                <a:ea typeface="Times New Roman"/>
              </a:rPr>
              <a:t>s1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ourier New"/>
                <a:ea typeface="Times New Roman"/>
              </a:rPr>
              <a:t>[</a:t>
            </a:r>
            <a:r>
              <a:rPr lang="en-US" sz="2800" b="1" dirty="0">
                <a:solidFill>
                  <a:srgbClr val="00B0F0"/>
                </a:solidFill>
                <a:latin typeface="Courier New"/>
                <a:ea typeface="Times New Roman"/>
              </a:rPr>
              <a:t>-6</a:t>
            </a:r>
            <a:r>
              <a:rPr lang="ru-RU" sz="2800" b="1" dirty="0">
                <a:latin typeface="Courier New"/>
                <a:ea typeface="Times New Roman"/>
              </a:rPr>
              <a:t>:</a:t>
            </a:r>
            <a:r>
              <a:rPr lang="en-US" sz="2800" b="1" dirty="0">
                <a:solidFill>
                  <a:srgbClr val="00B0F0"/>
                </a:solidFill>
                <a:latin typeface="Courier New"/>
                <a:ea typeface="Times New Roman"/>
              </a:rPr>
              <a:t>-2</a:t>
            </a:r>
            <a:r>
              <a:rPr lang="ru-RU" sz="2800" b="1" dirty="0">
                <a:latin typeface="Courier New"/>
                <a:ea typeface="Times New Roman"/>
              </a:rPr>
              <a:t>]        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ea typeface="Times New Roman"/>
                <a:cs typeface="Courier New" pitchFamily="49" charset="0"/>
              </a:rPr>
              <a:t>#</a:t>
            </a:r>
            <a:r>
              <a:rPr lang="ru-RU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"4567" </a:t>
            </a:r>
            <a:endParaRPr lang="ru-RU" sz="2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AutoShape 59"/>
          <p:cNvSpPr>
            <a:spLocks noChangeArrowheads="1"/>
          </p:cNvSpPr>
          <p:nvPr/>
        </p:nvSpPr>
        <p:spPr bwMode="auto">
          <a:xfrm>
            <a:off x="2973388" y="4071938"/>
            <a:ext cx="1751012" cy="414337"/>
          </a:xfrm>
          <a:prstGeom prst="wedgeRoundRectCallout">
            <a:avLst>
              <a:gd name="adj1" fmla="val -54426"/>
              <a:gd name="adj2" fmla="val -108505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/>
          <a:lstStyle/>
          <a:p>
            <a:pPr algn="ctr">
              <a:lnSpc>
                <a:spcPct val="80000"/>
              </a:lnSpc>
              <a:defRPr/>
            </a:pP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(s)-2</a:t>
            </a:r>
            <a:endParaRPr lang="ru-RU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AutoShape 59"/>
          <p:cNvSpPr>
            <a:spLocks noChangeArrowheads="1"/>
          </p:cNvSpPr>
          <p:nvPr/>
        </p:nvSpPr>
        <p:spPr bwMode="auto">
          <a:xfrm>
            <a:off x="863600" y="4071938"/>
            <a:ext cx="1790700" cy="414337"/>
          </a:xfrm>
          <a:prstGeom prst="wedgeRoundRectCallout">
            <a:avLst>
              <a:gd name="adj1" fmla="val 23646"/>
              <a:gd name="adj2" fmla="val -117700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/>
          <a:lstStyle/>
          <a:p>
            <a:pPr algn="ctr">
              <a:lnSpc>
                <a:spcPct val="80000"/>
              </a:lnSpc>
              <a:defRPr/>
            </a:pP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(s)-6</a:t>
            </a:r>
            <a:endParaRPr lang="ru-RU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08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4" grpId="0" animBg="1"/>
      <p:bldP spid="15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Операции со строками</a:t>
            </a:r>
          </a:p>
        </p:txBody>
      </p:sp>
      <p:sp>
        <p:nvSpPr>
          <p:cNvPr id="71683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8F6870E-1503-4179-A12A-AF135D742E6D}" type="slidenum">
              <a:rPr lang="ru-RU" altLang="ru-RU"/>
              <a:pPr eaLnBrk="1" hangingPunct="1"/>
              <a:t>8</a:t>
            </a:fld>
            <a:endParaRPr lang="ru-RU" alt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81000" y="2781300"/>
            <a:ext cx="4999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Вставка</a:t>
            </a:r>
            <a:r>
              <a:rPr lang="ru-RU" altLang="ru-RU" sz="2400" b="1"/>
              <a:t>: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19113" y="3248025"/>
            <a:ext cx="6807200" cy="954088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Courier New"/>
                <a:ea typeface="Times New Roman"/>
              </a:rPr>
              <a:t>"0123456789"</a:t>
            </a:r>
            <a:endParaRPr lang="ru-RU" sz="2800" b="1" dirty="0">
              <a:latin typeface="Courier New"/>
              <a:ea typeface="Times New Roman"/>
            </a:endParaRPr>
          </a:p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>
                <a:latin typeface="Courier New"/>
                <a:ea typeface="Times New Roman"/>
              </a:rPr>
              <a:t>s1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ourier New"/>
                <a:ea typeface="Times New Roman"/>
              </a:rPr>
              <a:t>[:</a:t>
            </a:r>
            <a:r>
              <a:rPr lang="ru-RU" sz="2800" b="1" dirty="0">
                <a:solidFill>
                  <a:srgbClr val="00B0F0"/>
                </a:solidFill>
                <a:latin typeface="Courier New"/>
                <a:ea typeface="Times New Roman"/>
              </a:rPr>
              <a:t>3</a:t>
            </a:r>
            <a:r>
              <a:rPr lang="ru-RU" sz="2800" b="1" dirty="0">
                <a:latin typeface="Courier New"/>
                <a:ea typeface="Times New Roman"/>
              </a:rPr>
              <a:t>]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+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Courier New"/>
                <a:ea typeface="Times New Roman"/>
              </a:rPr>
              <a:t>"ABC"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+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ourier New"/>
                <a:ea typeface="Times New Roman"/>
              </a:rPr>
              <a:t>[</a:t>
            </a:r>
            <a:r>
              <a:rPr lang="ru-RU" sz="2800" b="1" dirty="0">
                <a:solidFill>
                  <a:srgbClr val="00B0F0"/>
                </a:solidFill>
                <a:latin typeface="Courier New"/>
                <a:ea typeface="Times New Roman"/>
              </a:rPr>
              <a:t>3</a:t>
            </a:r>
            <a:r>
              <a:rPr lang="ru-RU" sz="2800" b="1" dirty="0">
                <a:latin typeface="Courier New"/>
                <a:ea typeface="Times New Roman"/>
              </a:rPr>
              <a:t>:]</a:t>
            </a:r>
            <a:endParaRPr lang="en-US" sz="2800" b="1" dirty="0">
              <a:latin typeface="Courier New"/>
              <a:ea typeface="Times New Roman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81000" y="817563"/>
            <a:ext cx="49990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Удаление</a:t>
            </a:r>
            <a:r>
              <a:rPr lang="ru-RU" altLang="ru-RU" sz="2400" b="1"/>
              <a:t>: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19113" y="1284288"/>
            <a:ext cx="6732587" cy="954087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Courier New"/>
                <a:ea typeface="Times New Roman"/>
              </a:rPr>
              <a:t>"0123456789"</a:t>
            </a:r>
            <a:endParaRPr lang="ru-RU" sz="2800" b="1" dirty="0">
              <a:latin typeface="Courier New"/>
              <a:ea typeface="Times New Roman"/>
            </a:endParaRPr>
          </a:p>
          <a:p>
            <a:pPr marL="179388" indent="-93663" algn="just">
              <a:spcAft>
                <a:spcPts val="0"/>
              </a:spcAft>
              <a:defRPr/>
            </a:pPr>
            <a:r>
              <a:rPr lang="ru-RU" sz="2800" b="1" dirty="0">
                <a:latin typeface="Courier New"/>
                <a:ea typeface="Times New Roman"/>
              </a:rPr>
              <a:t>s1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=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ourier New"/>
                <a:ea typeface="Times New Roman"/>
              </a:rPr>
              <a:t>[:</a:t>
            </a:r>
            <a:r>
              <a:rPr lang="ru-RU" sz="2800" b="1" dirty="0">
                <a:solidFill>
                  <a:srgbClr val="00B0F0"/>
                </a:solidFill>
                <a:latin typeface="Courier New"/>
                <a:ea typeface="Times New Roman"/>
              </a:rPr>
              <a:t>3</a:t>
            </a:r>
            <a:r>
              <a:rPr lang="ru-RU" sz="2800" b="1" dirty="0">
                <a:latin typeface="Courier New"/>
                <a:ea typeface="Times New Roman"/>
              </a:rPr>
              <a:t>]</a:t>
            </a:r>
            <a:r>
              <a:rPr lang="ru-RU" sz="28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800" b="1" dirty="0">
                <a:latin typeface="Courier New"/>
                <a:ea typeface="Times New Roman"/>
              </a:rPr>
              <a:t>+</a:t>
            </a:r>
            <a:r>
              <a:rPr lang="en-US" sz="2800" b="1" dirty="0">
                <a:latin typeface="Calibri"/>
                <a:ea typeface="Times New Roman"/>
                <a:cs typeface="Calibri"/>
              </a:rPr>
              <a:t>  </a:t>
            </a:r>
            <a:r>
              <a:rPr lang="ru-RU" sz="2800" b="1" dirty="0" err="1">
                <a:latin typeface="Courier New"/>
                <a:ea typeface="Times New Roman"/>
              </a:rPr>
              <a:t>s</a:t>
            </a:r>
            <a:r>
              <a:rPr lang="ru-RU" sz="2800" b="1" dirty="0">
                <a:latin typeface="Courier New"/>
                <a:ea typeface="Times New Roman"/>
              </a:rPr>
              <a:t>[</a:t>
            </a:r>
            <a:r>
              <a:rPr lang="ru-RU" sz="2800" b="1" dirty="0">
                <a:solidFill>
                  <a:srgbClr val="00B0F0"/>
                </a:solidFill>
                <a:latin typeface="Courier New"/>
                <a:ea typeface="Times New Roman"/>
              </a:rPr>
              <a:t>9</a:t>
            </a:r>
            <a:r>
              <a:rPr lang="ru-RU" sz="2800" b="1" dirty="0">
                <a:latin typeface="Courier New"/>
                <a:ea typeface="Times New Roman"/>
              </a:rPr>
              <a:t>:]</a:t>
            </a:r>
            <a:r>
              <a:rPr lang="en-US" sz="2800" b="1" dirty="0">
                <a:latin typeface="Courier New"/>
                <a:ea typeface="Times New Roman"/>
              </a:rPr>
              <a:t>  </a:t>
            </a:r>
            <a:r>
              <a:rPr lang="en-US" sz="2800" b="1" dirty="0">
                <a:solidFill>
                  <a:srgbClr val="008000"/>
                </a:solidFill>
                <a:latin typeface="Courier New"/>
                <a:ea typeface="Times New Roman"/>
              </a:rPr>
              <a:t># "0129"</a:t>
            </a:r>
            <a:endParaRPr lang="ru-RU" sz="2800" b="1" dirty="0">
              <a:latin typeface="Courier New"/>
              <a:ea typeface="Times New Roman"/>
            </a:endParaRP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46213" y="2244725"/>
            <a:ext cx="14462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"012"</a:t>
            </a:r>
            <a:endParaRPr lang="ru-RU" altLang="ru-RU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051175" y="2244725"/>
            <a:ext cx="871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"9"</a:t>
            </a:r>
            <a:endParaRPr lang="ru-RU" altLang="ru-RU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955800" y="4202113"/>
            <a:ext cx="32115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600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"012</a:t>
            </a:r>
            <a:r>
              <a:rPr lang="en-US" altLang="ru-RU" sz="26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ABC</a:t>
            </a:r>
            <a:r>
              <a:rPr lang="ru-RU" altLang="ru-RU" sz="2600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3456789</a:t>
            </a:r>
            <a:r>
              <a:rPr lang="en-US" altLang="ru-RU" sz="2600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138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9" grpId="0"/>
      <p:bldP spid="10" grpId="0" animBg="1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72707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8F55754-853A-4D09-A6BE-30E1D95F5320}" type="slidenum">
              <a:rPr lang="ru-RU" altLang="ru-RU"/>
              <a:pPr eaLnBrk="1" hangingPunct="1"/>
              <a:t>9</a:t>
            </a:fld>
            <a:endParaRPr lang="ru-RU" altLang="ru-RU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4201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defRPr/>
            </a:pPr>
            <a:r>
              <a:rPr lang="ru-RU" sz="2200" b="1" dirty="0" smtClean="0">
                <a:solidFill>
                  <a:srgbClr val="3333FF"/>
                </a:solidFill>
              </a:rPr>
              <a:t>«8»: </a:t>
            </a:r>
            <a:r>
              <a:rPr lang="ru-RU" sz="2200" dirty="0"/>
              <a:t>Ввести с клавиатуры пароль (символьную строку), если его длина меньше, чем </a:t>
            </a:r>
            <a:r>
              <a:rPr lang="ru-RU" sz="2200" b="1" dirty="0"/>
              <a:t>6</a:t>
            </a:r>
            <a:r>
              <a:rPr lang="ru-RU" sz="2200" dirty="0"/>
              <a:t> символов, вывести сообщение «Слишком короткий пароль!», иначе вывести сообщение «ОК».</a:t>
            </a:r>
            <a:endParaRPr lang="en-US" sz="2200" dirty="0"/>
          </a:p>
          <a:p>
            <a:pPr marL="714375" indent="-357188">
              <a:defRPr/>
            </a:pPr>
            <a:r>
              <a:rPr lang="ru-RU" sz="2200" b="1" dirty="0">
                <a:solidFill>
                  <a:srgbClr val="333399"/>
                </a:solidFill>
              </a:rPr>
              <a:t>Пример</a:t>
            </a:r>
            <a:r>
              <a:rPr lang="ru-RU" sz="2200" b="1" dirty="0"/>
              <a:t>: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Введите пароль:</a:t>
            </a:r>
          </a:p>
          <a:p>
            <a:pPr marL="714375">
              <a:defRPr/>
            </a:pPr>
            <a:r>
              <a:rPr lang="ru-RU" sz="2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12345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Слишком короткий пароль!</a:t>
            </a:r>
          </a:p>
          <a:p>
            <a:pPr marL="714375" indent="-357188">
              <a:defRPr/>
            </a:pPr>
            <a:r>
              <a:rPr lang="ru-RU" sz="2200" b="1" dirty="0">
                <a:solidFill>
                  <a:srgbClr val="333399"/>
                </a:solidFill>
              </a:rPr>
              <a:t>Пример</a:t>
            </a:r>
            <a:r>
              <a:rPr lang="ru-RU" sz="2200" b="1" dirty="0"/>
              <a:t>: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Введите пароль:</a:t>
            </a:r>
          </a:p>
          <a:p>
            <a:pPr marL="714375">
              <a:defRPr/>
            </a:pPr>
            <a:r>
              <a:rPr lang="ru-RU" sz="2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123456789</a:t>
            </a:r>
          </a:p>
          <a:p>
            <a:pPr marL="714375">
              <a:defRPr/>
            </a:pPr>
            <a:r>
              <a:rPr lang="ru-RU" sz="2200" b="1" dirty="0">
                <a:latin typeface="Courier New" pitchFamily="49" charset="0"/>
                <a:cs typeface="Courier New" pitchFamily="49" charset="0"/>
              </a:rPr>
              <a:t>ОК.</a:t>
            </a:r>
            <a:endParaRPr lang="ru-RU" sz="2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00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565</Words>
  <Application>Microsoft Office PowerPoint</Application>
  <PresentationFormat>Экран (4:3)</PresentationFormat>
  <Paragraphs>166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Программирование на языке Python</vt:lpstr>
      <vt:lpstr>Символьные строки</vt:lpstr>
      <vt:lpstr>Символьные строки</vt:lpstr>
      <vt:lpstr>Символьные строки</vt:lpstr>
      <vt:lpstr>Срезы</vt:lpstr>
      <vt:lpstr>Срезы строк</vt:lpstr>
      <vt:lpstr>Операции со строками</vt:lpstr>
      <vt:lpstr>Операции со строками</vt:lpstr>
      <vt:lpstr>Задачи</vt:lpstr>
      <vt:lpstr>Задачи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Программирование на языке Python</dc:title>
  <dc:creator>lara</dc:creator>
  <cp:lastModifiedBy>lara</cp:lastModifiedBy>
  <cp:revision>1</cp:revision>
  <dcterms:created xsi:type="dcterms:W3CDTF">2020-11-19T06:30:42Z</dcterms:created>
  <dcterms:modified xsi:type="dcterms:W3CDTF">2020-11-19T06:33:06Z</dcterms:modified>
</cp:coreProperties>
</file>