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6CAD9-9169-4DBD-9096-8D38E78B8D5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ABB9C-87DB-4E4A-B8C4-0C0C60DC12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6490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1036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8126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871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627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445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908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3051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6767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6767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6767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6767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33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7209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28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6752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069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541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416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532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056EA-22E4-4023-BDA7-BA66FE9ADF1D}" type="datetimeFigureOut">
              <a:rPr lang="uk-UA" smtClean="0"/>
              <a:t>30.11.2020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48254-A9B6-4628-8FE1-9ABB23AB732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1645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dirty="0" smtClean="0"/>
              <a:t>Алгоритм Евклида</a:t>
            </a:r>
          </a:p>
        </p:txBody>
      </p:sp>
      <p:sp>
        <p:nvSpPr>
          <p:cNvPr id="8704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6F16A65-932B-4459-973E-86FA331F511B}" type="slidenum">
              <a:rPr lang="ru-RU" altLang="ru-RU"/>
              <a:pPr eaLnBrk="1" hangingPunct="1"/>
              <a:t>1</a:t>
            </a:fld>
            <a:endParaRPr lang="ru-RU" alt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76238" y="849313"/>
            <a:ext cx="8450262" cy="1570037"/>
          </a:xfrm>
          <a:prstGeom prst="rect">
            <a:avLst/>
          </a:prstGeom>
          <a:solidFill>
            <a:srgbClr val="E6E6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marL="361950" indent="-361950">
              <a:defRPr/>
            </a:pPr>
            <a:r>
              <a:rPr lang="ru-RU" sz="2400" b="1" dirty="0"/>
              <a:t>Алгоритм Евклида</a:t>
            </a:r>
            <a:r>
              <a:rPr lang="ru-RU" sz="2400" dirty="0"/>
              <a:t>. Чтобы найти НОД двух натуральных чисел, нужно вычитать из большего числа меньшее до тех пор, пока они не станут равны. Это число и есть НОД исходных чисел.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652463" y="2546350"/>
            <a:ext cx="6021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0000"/>
                </a:solidFill>
              </a:rPr>
              <a:t>НОД(1</a:t>
            </a:r>
            <a:r>
              <a:rPr lang="en-US" altLang="ru-RU" sz="2400" b="1">
                <a:solidFill>
                  <a:srgbClr val="000000"/>
                </a:solidFill>
              </a:rPr>
              <a:t>4</a:t>
            </a:r>
            <a:r>
              <a:rPr lang="ru-RU" altLang="ru-RU" sz="2400" b="1">
                <a:solidFill>
                  <a:srgbClr val="000000"/>
                </a:solidFill>
              </a:rPr>
              <a:t>,2</a:t>
            </a:r>
            <a:r>
              <a:rPr lang="en-US" altLang="ru-RU" sz="2400" b="1">
                <a:solidFill>
                  <a:srgbClr val="000000"/>
                </a:solidFill>
              </a:rPr>
              <a:t>1</a:t>
            </a:r>
            <a:r>
              <a:rPr lang="ru-RU" altLang="ru-RU" sz="2400" b="1">
                <a:solidFill>
                  <a:srgbClr val="000000"/>
                </a:solidFill>
              </a:rPr>
              <a:t>) = НОД(1</a:t>
            </a:r>
            <a:r>
              <a:rPr lang="en-US" altLang="ru-RU" sz="2400" b="1">
                <a:solidFill>
                  <a:srgbClr val="000000"/>
                </a:solidFill>
              </a:rPr>
              <a:t>4</a:t>
            </a:r>
            <a:r>
              <a:rPr lang="ru-RU" altLang="ru-RU" sz="2400" b="1">
                <a:solidFill>
                  <a:srgbClr val="000000"/>
                </a:solidFill>
              </a:rPr>
              <a:t>,</a:t>
            </a:r>
            <a:r>
              <a:rPr lang="en-US" altLang="ru-RU" sz="2400" b="1">
                <a:solidFill>
                  <a:srgbClr val="000000"/>
                </a:solidFill>
              </a:rPr>
              <a:t>7</a:t>
            </a:r>
            <a:r>
              <a:rPr lang="ru-RU" altLang="ru-RU" sz="2400" b="1">
                <a:solidFill>
                  <a:srgbClr val="000000"/>
                </a:solidFill>
              </a:rPr>
              <a:t>) = НОД(</a:t>
            </a:r>
            <a:r>
              <a:rPr lang="en-US" altLang="ru-RU" sz="2400" b="1">
                <a:solidFill>
                  <a:srgbClr val="000000"/>
                </a:solidFill>
              </a:rPr>
              <a:t>7</a:t>
            </a:r>
            <a:r>
              <a:rPr lang="ru-RU" altLang="ru-RU" sz="2400" b="1">
                <a:solidFill>
                  <a:srgbClr val="000000"/>
                </a:solidFill>
              </a:rPr>
              <a:t>, </a:t>
            </a:r>
            <a:r>
              <a:rPr lang="en-US" altLang="ru-RU" sz="2400" b="1">
                <a:solidFill>
                  <a:srgbClr val="000000"/>
                </a:solidFill>
              </a:rPr>
              <a:t>7</a:t>
            </a:r>
            <a:r>
              <a:rPr lang="ru-RU" altLang="ru-RU" sz="2400" b="1">
                <a:solidFill>
                  <a:srgbClr val="000000"/>
                </a:solidFill>
              </a:rPr>
              <a:t>) = </a:t>
            </a:r>
            <a:r>
              <a:rPr lang="en-US" altLang="ru-RU" sz="2400" b="1">
                <a:solidFill>
                  <a:srgbClr val="000000"/>
                </a:solidFill>
              </a:rPr>
              <a:t>7</a:t>
            </a:r>
            <a:r>
              <a:rPr lang="ru-RU" altLang="ru-RU" sz="2400" b="1">
                <a:solidFill>
                  <a:srgbClr val="000000"/>
                </a:solidFill>
              </a:rPr>
              <a:t> </a:t>
            </a:r>
            <a:endParaRPr lang="ru-RU" altLang="ru-RU" b="1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506413" y="3138488"/>
            <a:ext cx="4586287" cy="1938337"/>
          </a:xfrm>
          <a:prstGeom prst="rect">
            <a:avLst/>
          </a:prstGeom>
          <a:solidFill>
            <a:srgbClr val="E6E6FF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пока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 != b:</a:t>
            </a:r>
            <a:endParaRPr lang="ru-RU" sz="2400" b="1" dirty="0">
              <a:solidFill>
                <a:srgbClr val="0095FF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если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 &gt; b:</a:t>
            </a:r>
          </a:p>
          <a:p>
            <a:pPr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a -= b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8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# a = a - b</a:t>
            </a:r>
          </a:p>
          <a:p>
            <a:pPr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иначе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 -= a 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8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# b = b - a</a:t>
            </a:r>
            <a:endParaRPr lang="ru-RU" sz="2400" b="1" dirty="0">
              <a:solidFill>
                <a:srgbClr val="008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5395913" y="3138488"/>
            <a:ext cx="3214687" cy="1938337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while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 != b:</a:t>
            </a:r>
            <a:endParaRPr lang="ru-RU" sz="2400" b="1" dirty="0">
              <a:solidFill>
                <a:srgbClr val="0095FF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if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 &gt; b:</a:t>
            </a:r>
          </a:p>
          <a:p>
            <a:pPr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a -= b</a:t>
            </a:r>
          </a:p>
          <a:p>
            <a:pPr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else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 -= a 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652463" y="5224463"/>
            <a:ext cx="2359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0000"/>
                </a:solidFill>
              </a:rPr>
              <a:t>НОД(1998,2) = </a:t>
            </a:r>
            <a:endParaRPr lang="ru-RU" altLang="ru-RU" b="1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2760663" y="5224463"/>
            <a:ext cx="50180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0000"/>
                </a:solidFill>
              </a:rPr>
              <a:t>НОД(1996,2) = … = НОД(2, 2) = 2 </a:t>
            </a:r>
            <a:endParaRPr lang="ru-RU" altLang="ru-RU" b="1"/>
          </a:p>
        </p:txBody>
      </p:sp>
    </p:spTree>
    <p:extLst>
      <p:ext uri="{BB962C8B-B14F-4D97-AF65-F5344CB8AC3E}">
        <p14:creationId xmlns:p14="http://schemas.microsoft.com/office/powerpoint/2010/main" val="92368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/>
      <p:bldP spid="17" grpId="0" animBg="1"/>
      <p:bldP spid="18" grpId="0" animBg="1"/>
      <p:bldP spid="19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Алгоритм Евклида</a:t>
            </a:r>
          </a:p>
        </p:txBody>
      </p:sp>
      <p:sp>
        <p:nvSpPr>
          <p:cNvPr id="88067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52DF86E-DE5D-43F2-AE00-E8ADA4589E60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76238" y="849313"/>
            <a:ext cx="8450262" cy="1570037"/>
          </a:xfrm>
          <a:prstGeom prst="rect">
            <a:avLst/>
          </a:prstGeom>
          <a:solidFill>
            <a:srgbClr val="E6E6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marL="361950" indent="-361950">
              <a:defRPr/>
            </a:pPr>
            <a:r>
              <a:rPr lang="ru-RU" sz="2400" b="1" dirty="0"/>
              <a:t>Модифицированный алгоритм Евклида</a:t>
            </a:r>
            <a:r>
              <a:rPr lang="ru-RU" sz="2400" dirty="0"/>
              <a:t>. Заменять большее число на остаток от деления большего на меньшее до тех пор, пока меньшее не станет равно нулю. Другое (ненулевое) число и есть НОД чисел.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652463" y="2443163"/>
            <a:ext cx="4248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0000"/>
                </a:solidFill>
              </a:rPr>
              <a:t>НОД(1998,2) = НОД(</a:t>
            </a:r>
            <a:r>
              <a:rPr lang="en-US" altLang="ru-RU" sz="2400" b="1">
                <a:solidFill>
                  <a:srgbClr val="000000"/>
                </a:solidFill>
              </a:rPr>
              <a:t>0</a:t>
            </a:r>
            <a:r>
              <a:rPr lang="ru-RU" altLang="ru-RU" sz="2400" b="1">
                <a:solidFill>
                  <a:srgbClr val="000000"/>
                </a:solidFill>
              </a:rPr>
              <a:t>,2) = 2 </a:t>
            </a:r>
            <a:endParaRPr lang="ru-RU" altLang="ru-RU" b="1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077913" y="2922588"/>
            <a:ext cx="3938587" cy="1938337"/>
          </a:xfrm>
          <a:prstGeom prst="rect">
            <a:avLst/>
          </a:prstGeom>
          <a:solidFill>
            <a:srgbClr val="E6E6FF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пока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???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lang="ru-RU" sz="2400" b="1" dirty="0">
              <a:solidFill>
                <a:srgbClr val="0095FF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если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 &gt; b:</a:t>
            </a:r>
          </a:p>
          <a:p>
            <a:pPr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a = a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%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b</a:t>
            </a:r>
            <a:endParaRPr lang="en-US" sz="2400" b="1" dirty="0">
              <a:solidFill>
                <a:srgbClr val="008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иначе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 = b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%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</a:t>
            </a:r>
            <a:endParaRPr lang="ru-RU" sz="2400" b="1" dirty="0">
              <a:solidFill>
                <a:srgbClr val="008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275263" y="2973388"/>
            <a:ext cx="3246437" cy="663575"/>
            <a:chOff x="796" y="2336"/>
            <a:chExt cx="2045" cy="418"/>
          </a:xfrm>
        </p:grpSpPr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1090" y="2403"/>
              <a:ext cx="1751" cy="291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Какое условие</a:t>
              </a:r>
              <a:r>
                <a:rPr lang="en-US" sz="2400" dirty="0">
                  <a:latin typeface="Arial" charset="0"/>
                </a:rPr>
                <a:t>?</a:t>
              </a:r>
              <a:endParaRPr lang="ru-RU" sz="2400" dirty="0">
                <a:latin typeface="Arial" charset="0"/>
              </a:endParaRPr>
            </a:p>
          </p:txBody>
        </p:sp>
        <p:sp>
          <p:nvSpPr>
            <p:cNvPr id="88078" name="Oval 9"/>
            <p:cNvSpPr>
              <a:spLocks noChangeArrowheads="1"/>
            </p:cNvSpPr>
            <p:nvPr/>
          </p:nvSpPr>
          <p:spPr bwMode="auto">
            <a:xfrm>
              <a:off x="796" y="2336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974850" y="2908300"/>
            <a:ext cx="2765425" cy="4603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a!=</a:t>
            </a:r>
            <a:r>
              <a:rPr lang="en-US" altLang="ru-RU" sz="2400" b="1">
                <a:solidFill>
                  <a:srgbClr val="0095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b!=</a:t>
            </a:r>
            <a:r>
              <a:rPr lang="en-US" altLang="ru-RU" sz="2400" b="1">
                <a:solidFill>
                  <a:srgbClr val="0095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ru-RU" altLang="ru-RU"/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554663" y="4256088"/>
            <a:ext cx="2662237" cy="936625"/>
            <a:chOff x="796" y="2336"/>
            <a:chExt cx="1677" cy="590"/>
          </a:xfrm>
        </p:grpSpPr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1090" y="2403"/>
              <a:ext cx="1383" cy="523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Как</a:t>
              </a:r>
              <a:r>
                <a:rPr lang="en-US" sz="2400" dirty="0">
                  <a:latin typeface="Arial" charset="0"/>
                </a:rPr>
                <a:t> </a:t>
              </a:r>
              <a:r>
                <a:rPr lang="ru-RU" sz="2400" dirty="0">
                  <a:latin typeface="Arial" charset="0"/>
                </a:rPr>
                <a:t>вывести </a:t>
              </a:r>
              <a:br>
                <a:rPr lang="ru-RU" sz="2400" dirty="0">
                  <a:latin typeface="Arial" charset="0"/>
                </a:rPr>
              </a:br>
              <a:r>
                <a:rPr lang="ru-RU" sz="2400" dirty="0">
                  <a:latin typeface="Arial" charset="0"/>
                </a:rPr>
                <a:t>  результат</a:t>
              </a:r>
              <a:r>
                <a:rPr lang="en-US" sz="2400" dirty="0">
                  <a:latin typeface="Arial" charset="0"/>
                </a:rPr>
                <a:t>?</a:t>
              </a:r>
              <a:endParaRPr lang="ru-RU" sz="2400" dirty="0">
                <a:latin typeface="Arial" charset="0"/>
              </a:endParaRPr>
            </a:p>
          </p:txBody>
        </p:sp>
        <p:sp>
          <p:nvSpPr>
            <p:cNvPr id="88076" name="Oval 9"/>
            <p:cNvSpPr>
              <a:spLocks noChangeArrowheads="1"/>
            </p:cNvSpPr>
            <p:nvPr/>
          </p:nvSpPr>
          <p:spPr bwMode="auto">
            <a:xfrm>
              <a:off x="796" y="2336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1077913" y="4954588"/>
            <a:ext cx="3938587" cy="1570037"/>
          </a:xfrm>
          <a:prstGeom prst="rect">
            <a:avLst/>
          </a:prstGeom>
          <a:solidFill>
            <a:srgbClr val="E6E6FF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если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 != </a:t>
            </a:r>
            <a:r>
              <a:rPr lang="en-US" sz="2400" b="1" dirty="0">
                <a:solidFill>
                  <a:srgbClr val="0095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</a:p>
          <a:p>
            <a:pPr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вывести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иначе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вывести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</a:t>
            </a:r>
            <a:endParaRPr lang="ru-RU" sz="2400" b="1" dirty="0">
              <a:solidFill>
                <a:srgbClr val="008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38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/>
      <p:bldP spid="15" grpId="0" animBg="1"/>
      <p:bldP spid="19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89091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00634FA-7F5C-4772-968C-338D6EABB31B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4201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defRPr/>
            </a:pPr>
            <a:r>
              <a:rPr lang="ru-RU" sz="2200" b="1" dirty="0" smtClean="0">
                <a:solidFill>
                  <a:srgbClr val="3333FF"/>
                </a:solidFill>
              </a:rPr>
              <a:t>«6»: </a:t>
            </a:r>
            <a:r>
              <a:rPr lang="ru-RU" sz="2200" dirty="0"/>
              <a:t>Ввести с клавиатуры два натуральных числа и найти их НОД с помощью алгоритма Евклида.</a:t>
            </a:r>
            <a:endParaRPr lang="en-US" sz="2200" dirty="0"/>
          </a:p>
          <a:p>
            <a:pPr marL="714375" indent="-357188">
              <a:defRPr/>
            </a:pPr>
            <a:r>
              <a:rPr lang="ru-RU" sz="2200" b="1" dirty="0">
                <a:solidFill>
                  <a:srgbClr val="333399"/>
                </a:solidFill>
              </a:rPr>
              <a:t>Пример</a:t>
            </a:r>
            <a:r>
              <a:rPr lang="ru-RU" sz="2200" b="1" dirty="0"/>
              <a:t>: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Введите два числа:</a:t>
            </a:r>
          </a:p>
          <a:p>
            <a:pPr marL="714375">
              <a:defRPr/>
            </a:pPr>
            <a:r>
              <a:rPr lang="ru-RU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21 14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НОД(21,14)=7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369888" y="3082925"/>
            <a:ext cx="84201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30238" indent="-6302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200" b="1" dirty="0" smtClean="0">
                <a:solidFill>
                  <a:srgbClr val="3333FF"/>
                </a:solidFill>
              </a:rPr>
              <a:t>«8»: </a:t>
            </a:r>
            <a:r>
              <a:rPr lang="ru-RU" altLang="ru-RU" sz="2200" dirty="0"/>
              <a:t>Ввести с клавиатуры два натуральных числа и найти их НОД с помощью </a:t>
            </a:r>
            <a:r>
              <a:rPr lang="ru-RU" altLang="ru-RU" sz="2200" b="1" dirty="0"/>
              <a:t>модифицированного </a:t>
            </a:r>
            <a:r>
              <a:rPr lang="ru-RU" altLang="ru-RU" sz="2200" dirty="0"/>
              <a:t>алгоритма Евклида. Заполните таблицу:</a:t>
            </a:r>
            <a:endParaRPr lang="en-US" altLang="ru-RU" sz="2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95300" y="4479925"/>
          <a:ext cx="8315325" cy="1114425"/>
        </p:xfrm>
        <a:graphic>
          <a:graphicData uri="http://schemas.openxmlformats.org/drawingml/2006/table">
            <a:tbl>
              <a:tblPr/>
              <a:tblGrid>
                <a:gridCol w="13858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858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858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858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8588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8588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64168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358853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6365133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17905514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549868978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b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82678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691042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11494962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23108855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298294835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НОД(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a,b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02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90115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0E59901-DAA6-4610-9245-8A8E9E3EA8E8}" type="slidenum">
              <a:rPr lang="ru-RU" altLang="ru-RU"/>
              <a:pPr eaLnBrk="1" hangingPunct="1"/>
              <a:t>4</a:t>
            </a:fld>
            <a:endParaRPr lang="ru-RU" altLang="ru-RU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4201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defRPr/>
            </a:pPr>
            <a:r>
              <a:rPr lang="ru-RU" sz="2200" b="1" dirty="0" smtClean="0">
                <a:solidFill>
                  <a:srgbClr val="3333FF"/>
                </a:solidFill>
              </a:rPr>
              <a:t>«10»: </a:t>
            </a:r>
            <a:r>
              <a:rPr lang="ru-RU" sz="2200" dirty="0"/>
              <a:t>Ввести с клавиатуры два натуральных числа и сравнить количество шагов цикла для вычисления их НОД с помощью обычного и модифицированного алгоритмов Евклида.</a:t>
            </a:r>
            <a:endParaRPr lang="en-US" sz="2200" dirty="0"/>
          </a:p>
          <a:p>
            <a:pPr marL="714375" indent="-357188">
              <a:defRPr/>
            </a:pPr>
            <a:r>
              <a:rPr lang="ru-RU" sz="2200" b="1" dirty="0">
                <a:solidFill>
                  <a:srgbClr val="333399"/>
                </a:solidFill>
              </a:rPr>
              <a:t>Пример</a:t>
            </a:r>
            <a:r>
              <a:rPr lang="ru-RU" sz="2200" b="1" dirty="0"/>
              <a:t>: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Введите два числа:</a:t>
            </a:r>
          </a:p>
          <a:p>
            <a:pPr marL="714375">
              <a:defRPr/>
            </a:pPr>
            <a:r>
              <a:rPr lang="ru-RU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1998 2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НОД(1998,2)=2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Обычный алгоритм: 998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Модифицированный: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1</a:t>
            </a:r>
            <a:endParaRPr lang="ru-RU" sz="22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63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Microsoft Office PowerPoint</Application>
  <PresentationFormat>Экран (4:3)</PresentationFormat>
  <Paragraphs>68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Алгоритм Евклида</vt:lpstr>
      <vt:lpstr>Алгоритм Евклида</vt:lpstr>
      <vt:lpstr>Задачи</vt:lpstr>
      <vt:lpstr>Задачи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Евклида</dc:title>
  <dc:creator>lara</dc:creator>
  <cp:lastModifiedBy>lara</cp:lastModifiedBy>
  <cp:revision>1</cp:revision>
  <dcterms:created xsi:type="dcterms:W3CDTF">2020-11-30T07:16:01Z</dcterms:created>
  <dcterms:modified xsi:type="dcterms:W3CDTF">2020-11-30T07:16:39Z</dcterms:modified>
</cp:coreProperties>
</file>