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9" r:id="rId12"/>
    <p:sldId id="270" r:id="rId13"/>
    <p:sldId id="271" r:id="rId14"/>
    <p:sldId id="272" r:id="rId15"/>
    <p:sldId id="274" r:id="rId16"/>
    <p:sldId id="277" r:id="rId17"/>
    <p:sldId id="266" r:id="rId18"/>
    <p:sldId id="267" r:id="rId19"/>
    <p:sldId id="268" r:id="rId20"/>
    <p:sldId id="273" r:id="rId21"/>
    <p:sldId id="275" r:id="rId22"/>
    <p:sldId id="276" r:id="rId23"/>
    <p:sldId id="282" r:id="rId24"/>
    <p:sldId id="283" r:id="rId25"/>
    <p:sldId id="281" r:id="rId26"/>
    <p:sldId id="278" r:id="rId27"/>
    <p:sldId id="284" r:id="rId28"/>
    <p:sldId id="285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88080" y="309816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604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8808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1732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4692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4692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1732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8808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88080" y="1489680"/>
            <a:ext cx="8367840" cy="307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836784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88080" y="457920"/>
            <a:ext cx="8367840" cy="318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8808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88080" y="1489680"/>
            <a:ext cx="8367840" cy="307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604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88080" y="309816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88080" y="309816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604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8808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1732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46920" y="148968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4692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1732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388080" y="3098160"/>
            <a:ext cx="26942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836784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88080" y="457920"/>
            <a:ext cx="8367840" cy="318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808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307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6040" y="309816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8808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6040" y="1489680"/>
            <a:ext cx="408348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88080" y="3098160"/>
            <a:ext cx="8367840" cy="146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524960" y="672480"/>
            <a:ext cx="1081440" cy="1124640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accent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 rot="10800000">
            <a:off x="7619040" y="4467960"/>
            <a:ext cx="1081440" cy="1124640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accent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359600" y="2817360"/>
            <a:ext cx="42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680480" y="1189080"/>
            <a:ext cx="5783040" cy="145692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4572EB6B-FE6C-4C10-8B61-E3C56B68E8A2}" type="slidenum">
              <a:rPr lang="ru-RU" sz="1000" b="0" strike="noStrike" spc="-1">
                <a:solidFill>
                  <a:srgbClr val="FFFFFF"/>
                </a:solidFill>
                <a:latin typeface="Roboto"/>
                <a:ea typeface="Robo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2480" y="1260360"/>
            <a:ext cx="42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388080" y="457920"/>
            <a:ext cx="8367840" cy="68580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88080" y="1489680"/>
            <a:ext cx="8367840" cy="3078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CE553703-79F5-4D5A-9876-BE0218450738}" type="slidenum">
              <a:rPr lang="ru-RU" sz="1000" b="0" strike="noStrike" spc="-1">
                <a:solidFill>
                  <a:srgbClr val="FFFFFF"/>
                </a:solidFill>
                <a:latin typeface="Roboto"/>
                <a:ea typeface="Robo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4000" y="501776"/>
            <a:ext cx="5783040" cy="1456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FFFFFF"/>
                </a:solidFill>
                <a:latin typeface="Roboto Slab"/>
                <a:ea typeface="Roboto Slab"/>
              </a:rPr>
              <a:t> Модуль </a:t>
            </a:r>
            <a:r>
              <a:rPr lang="ru-RU" sz="4800" b="0" strike="noStrike" spc="-1" dirty="0" err="1">
                <a:solidFill>
                  <a:srgbClr val="FFFFFF"/>
                </a:solidFill>
                <a:latin typeface="Roboto Slab"/>
                <a:ea typeface="Roboto Slab"/>
              </a:rPr>
              <a:t>turtle</a:t>
            </a:r>
            <a:r>
              <a:rPr dirty="0"/>
              <a:t/>
            </a:r>
            <a:br>
              <a:rPr dirty="0"/>
            </a:br>
            <a:r>
              <a:rPr lang="ru-RU" sz="2900" b="0" strike="noStrike" spc="-1" dirty="0">
                <a:solidFill>
                  <a:srgbClr val="FFFFFF"/>
                </a:solidFill>
                <a:latin typeface="Roboto Slab"/>
                <a:ea typeface="Roboto Slab"/>
              </a:rPr>
              <a:t>Работа с графикой в </a:t>
            </a:r>
            <a:r>
              <a:rPr lang="ru-RU" sz="2900" b="0" strike="noStrike" spc="-1" dirty="0" err="1">
                <a:solidFill>
                  <a:srgbClr val="FFFFFF"/>
                </a:solidFill>
                <a:latin typeface="Roboto Slab"/>
                <a:ea typeface="Roboto Slab"/>
              </a:rPr>
              <a:t>Python</a:t>
            </a:r>
            <a:endParaRPr lang="ru-RU" sz="29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6" name="Picture 4" descr="https://1.bp.blogspot.com/-cTwm3bpH6TE/W09xbeZOaVI/AAAAAAAAOQ4/OnWbLScOfZcihD6LsXhiZmgqsZqgS0mBACLcBGAs/s320/python-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193105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122830"/>
            <a:ext cx="8598089" cy="4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6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245660"/>
            <a:ext cx="8570794" cy="4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28575"/>
            <a:ext cx="8557146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-4763"/>
            <a:ext cx="83153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s.realpython.com/media/Turtle_EDIT_Graph.790c213ce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22" y="278089"/>
            <a:ext cx="4626142" cy="46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011" y="421105"/>
            <a:ext cx="3260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Система координат на полотне </a:t>
            </a:r>
            <a:r>
              <a:rPr lang="en-US" sz="2800" dirty="0" smtClean="0">
                <a:solidFill>
                  <a:schemeClr val="bg1"/>
                </a:solidFill>
              </a:rPr>
              <a:t>turtle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74" y="277864"/>
            <a:ext cx="836784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Формы пера</a:t>
            </a:r>
            <a:r>
              <a:rPr lang="en-US" dirty="0" smtClean="0">
                <a:solidFill>
                  <a:schemeClr val="bg1"/>
                </a:solidFill>
              </a:rPr>
              <a:t>:  shape()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93" y="2677302"/>
            <a:ext cx="787065" cy="751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82" y="2869202"/>
            <a:ext cx="140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“turtle”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961" y="1701989"/>
            <a:ext cx="140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“arrow”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91" y="3907315"/>
            <a:ext cx="787065" cy="710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40" y="1371744"/>
            <a:ext cx="789882" cy="725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813" y="4002937"/>
            <a:ext cx="118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“circle”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81" y="2419694"/>
            <a:ext cx="775941" cy="892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66144" y="1503613"/>
            <a:ext cx="140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“square”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7660" y="2791531"/>
            <a:ext cx="156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“triangle”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0215" y="4023978"/>
            <a:ext cx="147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“classic”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0593" y="1474597"/>
            <a:ext cx="725063" cy="8836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940" y="3833718"/>
            <a:ext cx="789882" cy="8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24" y="223744"/>
            <a:ext cx="8367840" cy="6858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Рисование квадрата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4" y="758283"/>
            <a:ext cx="7919578" cy="4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24" y="167988"/>
            <a:ext cx="836784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Рисование цветного квадрата на цветном фоне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9" y="724829"/>
            <a:ext cx="8118088" cy="41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Цветная окружность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76350"/>
            <a:ext cx="3495675" cy="3238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55" y="1143720"/>
            <a:ext cx="44005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Пятиугольник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0" y="1704974"/>
            <a:ext cx="3238500" cy="201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7" y="1223962"/>
            <a:ext cx="37814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88080" y="457920"/>
            <a:ext cx="8367840" cy="68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FFFFFF"/>
                </a:solidFill>
                <a:latin typeface="Roboto Slab"/>
                <a:ea typeface="Roboto Slab"/>
              </a:rPr>
              <a:t>РИСОВАНИЕ С ПОМОЩЬЮ ЧЕРЕПАШКИ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88080" y="1243440"/>
            <a:ext cx="8367840" cy="3459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В мире </a:t>
            </a:r>
            <a:r>
              <a:rPr lang="ru-RU" sz="28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Python</a:t>
            </a: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черепашкой зовется объект, напоминающий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обыкновенную черепаху.  В </a:t>
            </a:r>
            <a:r>
              <a:rPr lang="ru-RU" sz="2800" b="0" strike="noStrike" spc="-1" dirty="0" err="1" smtClean="0">
                <a:solidFill>
                  <a:srgbClr val="FFFFFF"/>
                </a:solidFill>
                <a:latin typeface="Roboto"/>
                <a:ea typeface="Roboto"/>
              </a:rPr>
              <a:t>Python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это небольшая черная стрелочка, которая медленно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перемещается </a:t>
            </a: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по экрану.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Черепашка хорошо подходит для изучения основ компьютерной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графики. На </a:t>
            </a:r>
            <a:r>
              <a:rPr lang="ru-RU" sz="2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этом занятии  мы будем рисовать с ее помощью несложные контуры и линии.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Треугольник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0" y="1348039"/>
            <a:ext cx="4867275" cy="340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87" y="1648076"/>
            <a:ext cx="3571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96972"/>
            <a:ext cx="8367840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Звезда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187" y="1143720"/>
            <a:ext cx="3696733" cy="3440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896964"/>
            <a:ext cx="41338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Рисование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9" y="1494263"/>
            <a:ext cx="4022381" cy="3211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897" y="965300"/>
            <a:ext cx="3975023" cy="38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Рисование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0" y="1143720"/>
            <a:ext cx="3686175" cy="3550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66333"/>
            <a:ext cx="4078994" cy="38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9" y="207691"/>
            <a:ext cx="2610907" cy="4665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77" y="680224"/>
            <a:ext cx="4713908" cy="39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Штампование курсора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0" y="1264035"/>
            <a:ext cx="3934846" cy="3608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80" y="1264034"/>
            <a:ext cx="4023841" cy="36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Текст в </a:t>
            </a:r>
            <a:r>
              <a:rPr lang="en-US" dirty="0" smtClean="0">
                <a:solidFill>
                  <a:schemeClr val="bg1"/>
                </a:solidFill>
              </a:rPr>
              <a:t>turtle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5" y="1279340"/>
            <a:ext cx="8362950" cy="1819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74" y="3383090"/>
            <a:ext cx="40005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0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Задание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88802" y="1282390"/>
            <a:ext cx="8367840" cy="354123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Нарисуйте простые геометрические фигуры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Нарисуйте домик, елочку или другие простые изображения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Напишите текст  в </a:t>
            </a:r>
            <a:r>
              <a:rPr lang="en-US" sz="3600" dirty="0" smtClean="0">
                <a:solidFill>
                  <a:schemeClr val="bg1"/>
                </a:solidFill>
              </a:rPr>
              <a:t>turtle()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7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88080" y="113400"/>
            <a:ext cx="8367840" cy="68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FFFFFF"/>
                </a:solidFill>
                <a:latin typeface="Roboto Slab"/>
                <a:ea typeface="Roboto Slab"/>
              </a:rPr>
              <a:t>Использование модуля черепашки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88080" y="799560"/>
            <a:ext cx="8367840" cy="4047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Напомню, модулем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называется способ подключения полезного кода к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дру</a:t>
            </a:r>
            <a:r>
              <a:rPr lang="ru-RU" sz="2600" spc="-1" dirty="0">
                <a:solidFill>
                  <a:srgbClr val="FFFFFF"/>
                </a:solidFill>
                <a:latin typeface="Roboto"/>
                <a:ea typeface="Roboto"/>
              </a:rPr>
              <a:t>г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ой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программе, и в числе прочего модули обычно содержат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функции,</a:t>
            </a:r>
            <a:r>
              <a:rPr lang="ru-RU" sz="26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к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которым можно обращаться.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В </a:t>
            </a:r>
            <a:r>
              <a:rPr lang="ru-RU" sz="26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Python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есть специальный модуль под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названием </a:t>
            </a:r>
            <a:r>
              <a:rPr lang="ru-RU" sz="26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turtle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, которым мы и воспользуемся, чтобы изучить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основы создания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изображений на экране. С помощью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модуля </a:t>
            </a:r>
            <a:r>
              <a:rPr lang="ru-RU" sz="2600" b="0" strike="noStrike" spc="-1" dirty="0" err="1" smtClean="0">
                <a:solidFill>
                  <a:srgbClr val="FFFFFF"/>
                </a:solidFill>
                <a:latin typeface="Roboto"/>
                <a:ea typeface="Roboto"/>
              </a:rPr>
              <a:t>turtle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можно программировать </a:t>
            </a:r>
            <a:r>
              <a:rPr lang="ru-RU" sz="26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графику, то </a:t>
            </a:r>
            <a:r>
              <a:rPr lang="ru-RU" sz="26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есть составлять рисунки из линий, точек и кривых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88080" y="457920"/>
            <a:ext cx="8367840" cy="68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88441" y="37212"/>
            <a:ext cx="8367840" cy="153526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Импортирование модуля сообщает </a:t>
            </a:r>
            <a:r>
              <a:rPr lang="ru-RU" sz="24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Python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о том, что мы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собираемся этот 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модуль использовать.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oogle Shape;83;p16"/>
          <p:cNvPicPr/>
          <p:nvPr/>
        </p:nvPicPr>
        <p:blipFill>
          <a:blip r:embed="rId2"/>
          <a:stretch/>
        </p:blipFill>
        <p:spPr>
          <a:xfrm>
            <a:off x="843216" y="2381506"/>
            <a:ext cx="5903272" cy="685079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6" y="3501483"/>
            <a:ext cx="6583222" cy="60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88080" y="160920"/>
            <a:ext cx="8367840" cy="685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ru-RU" sz="3000" b="0" strike="noStrike" spc="-1">
                <a:solidFill>
                  <a:srgbClr val="FFFFFF"/>
                </a:solidFill>
                <a:latin typeface="Roboto Slab"/>
                <a:ea typeface="Roboto Slab"/>
              </a:rPr>
              <a:t>Создание холста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04560" y="847080"/>
            <a:ext cx="7511400" cy="3726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Мы импортировали модуль </a:t>
            </a:r>
            <a:r>
              <a:rPr lang="ru-RU" sz="24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turtle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, и теперь нужно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создать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холст 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— чистое пространство для рисования, вроде холста у художников.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Для этого вызовем функцию </a:t>
            </a:r>
            <a:r>
              <a:rPr lang="ru-RU" sz="24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Pen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из модуля </a:t>
            </a:r>
            <a:r>
              <a:rPr lang="ru-RU" sz="2400" b="0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turtle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, и она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автоматически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создаст 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холст.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Чтобы задать окно нужного размера в модуле </a:t>
            </a:r>
            <a:r>
              <a:rPr lang="ru-RU" sz="24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turtle</a:t>
            </a:r>
            <a:r>
              <a:rPr lang="ru-RU" sz="24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используется команда </a:t>
            </a:r>
            <a:r>
              <a:rPr lang="en-US" sz="2800" b="1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ru-RU" sz="2800" b="1" strike="noStrike" spc="-1" dirty="0" err="1" smtClean="0">
                <a:solidFill>
                  <a:srgbClr val="FFFFFF"/>
                </a:solidFill>
                <a:latin typeface="Roboto"/>
                <a:ea typeface="Roboto"/>
              </a:rPr>
              <a:t>screen.setup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Roboto"/>
                <a:ea typeface="Roboto"/>
              </a:rPr>
              <a:t>(x</a:t>
            </a:r>
            <a:r>
              <a:rPr lang="ru-RU" sz="28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, y)</a:t>
            </a:r>
            <a:r>
              <a:rPr lang="ru-RU" sz="24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, где x и y – ширина и высота окна в пикселях</a:t>
            </a:r>
            <a:r>
              <a:rPr lang="ru-RU" sz="21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. </a:t>
            </a:r>
            <a:endParaRPr lang="ru-RU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69280" y="13541"/>
            <a:ext cx="8367840" cy="611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ru-RU" sz="21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Команды перемещения черепашки</a:t>
            </a:r>
            <a:r>
              <a:rPr lang="ru-RU" sz="1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5" name="Table 2"/>
          <p:cNvGraphicFramePr/>
          <p:nvPr>
            <p:extLst>
              <p:ext uri="{D42A27DB-BD31-4B8C-83A1-F6EECF244321}">
                <p14:modId xmlns:p14="http://schemas.microsoft.com/office/powerpoint/2010/main" val="2990563522"/>
              </p:ext>
            </p:extLst>
          </p:nvPr>
        </p:nvGraphicFramePr>
        <p:xfrm>
          <a:off x="744550" y="624821"/>
          <a:ext cx="7630016" cy="4599057"/>
        </p:xfrm>
        <a:graphic>
          <a:graphicData uri="http://schemas.openxmlformats.org/drawingml/2006/table">
            <a:tbl>
              <a:tblPr/>
              <a:tblGrid>
                <a:gridCol w="2522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forward</a:t>
                      </a: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(n)/</a:t>
                      </a:r>
                      <a:r>
                        <a:rPr lang="ru-RU" sz="2000" b="0" strike="noStrike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fd</a:t>
                      </a: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(n)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шаг </a:t>
                      </a: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вперед n </a:t>
                      </a:r>
                      <a:r>
                        <a:rPr lang="ru-RU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 пикселей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backward</a:t>
                      </a: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(n</a:t>
                      </a:r>
                      <a:r>
                        <a:rPr lang="ru-RU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)</a:t>
                      </a:r>
                      <a:r>
                        <a:rPr lang="en-US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/</a:t>
                      </a:r>
                      <a:r>
                        <a:rPr lang="en-US" sz="2000" b="0" strike="noStrike" spc="-1" dirty="0" err="1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bk</a:t>
                      </a:r>
                      <a:r>
                        <a:rPr lang="en-US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(n)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шаг </a:t>
                      </a: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назад n </a:t>
                      </a:r>
                      <a:r>
                        <a:rPr lang="ru-RU" sz="2000" b="0" strike="noStrike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</a:rPr>
                        <a:t> пикселей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left</a:t>
                      </a: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</a:t>
                      </a: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angle</a:t>
                      </a:r>
                      <a:r>
                        <a:rPr lang="ru-RU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)</a:t>
                      </a:r>
                      <a:r>
                        <a:rPr lang="en-US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/</a:t>
                      </a:r>
                      <a:r>
                        <a:rPr lang="en-US" sz="2000" b="0" strike="noStrike" kern="1200" spc="-1" dirty="0" err="1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lt</a:t>
                      </a:r>
                      <a:r>
                        <a:rPr lang="en-US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()</a:t>
                      </a:r>
                      <a:endParaRPr lang="ru-RU" sz="2000" b="0" strike="noStrike" kern="1200" spc="-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Повернуться налево на </a:t>
                      </a: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angle</a:t>
                      </a: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 градусов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1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right</a:t>
                      </a: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</a:t>
                      </a: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angle</a:t>
                      </a:r>
                      <a:r>
                        <a:rPr lang="ru-RU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)</a:t>
                      </a:r>
                      <a:r>
                        <a:rPr lang="en-US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/</a:t>
                      </a:r>
                      <a:r>
                        <a:rPr lang="en-US" sz="2000" b="0" strike="noStrike" kern="1200" spc="-1" dirty="0" err="1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rt</a:t>
                      </a:r>
                      <a:r>
                        <a:rPr lang="en-US" sz="20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()</a:t>
                      </a:r>
                      <a:endParaRPr lang="ru-RU" sz="2000" b="0" strike="noStrike" kern="1200" spc="-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Повернуться направо на </a:t>
                      </a:r>
                      <a:r>
                        <a:rPr lang="ru-RU" sz="20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angle</a:t>
                      </a:r>
                      <a:r>
                        <a:rPr lang="ru-RU" sz="20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 градусов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7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нарисовать точку диаметра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цвета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параметр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необязателен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630335"/>
                  </a:ext>
                </a:extLst>
              </a:tr>
              <a:tr h="758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99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откатить предыдущее действие черепашки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5600264"/>
                  </a:ext>
                </a:extLst>
              </a:tr>
              <a:tr h="1094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99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установить скорость черепашки.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должно быть от 1 (медленно) до 10 (быстро), или 0 (мгновенно)</a:t>
                      </a:r>
                      <a:endParaRPr lang="ru-RU" sz="2000" b="0" strike="noStrike" kern="1200" spc="-1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0621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19597"/>
              </p:ext>
            </p:extLst>
          </p:nvPr>
        </p:nvGraphicFramePr>
        <p:xfrm>
          <a:off x="387350" y="736560"/>
          <a:ext cx="7786493" cy="4315968"/>
        </p:xfrm>
        <a:graphic>
          <a:graphicData uri="http://schemas.openxmlformats.org/drawingml/2006/table">
            <a:tbl>
              <a:tblPr/>
              <a:tblGrid>
                <a:gridCol w="2306165">
                  <a:extLst>
                    <a:ext uri="{9D8B030D-6E8A-4147-A177-3AD203B41FA5}">
                      <a16:colId xmlns:a16="http://schemas.microsoft.com/office/drawing/2014/main" xmlns="" val="1904309128"/>
                    </a:ext>
                  </a:extLst>
                </a:gridCol>
                <a:gridCol w="5480328">
                  <a:extLst>
                    <a:ext uri="{9D8B030D-6E8A-4147-A177-3AD203B41FA5}">
                      <a16:colId xmlns:a16="http://schemas.microsoft.com/office/drawing/2014/main" xmlns="" val="2790171338"/>
                    </a:ext>
                  </a:extLst>
                </a:gridCol>
              </a:tblGrid>
              <a:tr h="763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4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circle</a:t>
                      </a:r>
                      <a:r>
                        <a:rPr lang="ru-RU" sz="24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(r)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начертить окружность радиуса r, с центром </a:t>
                      </a:r>
                      <a:r>
                        <a:rPr lang="en-US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 </a:t>
                      </a: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слева от курсора, если r&gt;0, справа, если r&lt;0</a:t>
                      </a:r>
                      <a:endParaRPr lang="ru-RU" sz="2400" b="0" strike="noStrike" kern="1200" spc="-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585455"/>
                  </a:ext>
                </a:extLst>
              </a:tr>
              <a:tr h="11017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4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circle</a:t>
                      </a:r>
                      <a:r>
                        <a:rPr lang="ru-RU" sz="24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</a:t>
                      </a:r>
                      <a:r>
                        <a:rPr lang="ru-RU" sz="24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r,angle</a:t>
                      </a:r>
                      <a:r>
                        <a:rPr lang="ru-RU" sz="24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) 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599"/>
                        </a:spcAft>
                      </a:pP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начертить дугу радиуса r, градусной мерой n против часовой стрелки, если r&gt;0, по часовой стрелке, если r&lt;0</a:t>
                      </a:r>
                      <a:endParaRPr lang="ru-RU" sz="2400" b="0" strike="noStrike" kern="1200" spc="-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179177"/>
                  </a:ext>
                </a:extLst>
              </a:tr>
              <a:tr h="7131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0" strike="noStrike" spc="-1" dirty="0" err="1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goto</a:t>
                      </a:r>
                      <a:r>
                        <a:rPr lang="ru-RU" sz="2400" b="0" strike="noStrike" spc="-1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(</a:t>
                      </a:r>
                      <a:r>
                        <a:rPr lang="ru-RU" sz="2400" b="0" strike="noStrike" spc="-1" dirty="0" err="1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x,y</a:t>
                      </a:r>
                      <a:r>
                        <a:rPr lang="ru-RU" sz="2400" b="0" strike="noStrike" spc="-1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)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переместить курсор в точку с координатами (</a:t>
                      </a:r>
                      <a:r>
                        <a:rPr lang="ru-RU" sz="2400" b="0" strike="noStrike" kern="1200" spc="-1" dirty="0" err="1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x,y</a:t>
                      </a: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kern="1200" spc="-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 </a:t>
                      </a:r>
                      <a:r>
                        <a:rPr lang="ru-RU" sz="24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(</a:t>
                      </a:r>
                      <a:r>
                        <a:rPr lang="ru-RU" sz="2400" b="0" strike="noStrike" kern="1200" spc="-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x,y</a:t>
                      </a:r>
                      <a:r>
                        <a:rPr lang="ru-RU" sz="2400" b="0" strike="noStrike" kern="1200" spc="-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+mn-cs"/>
                        </a:rPr>
                        <a:t>)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6091919"/>
                  </a:ext>
                </a:extLst>
              </a:tr>
            </a:tbl>
          </a:graphicData>
        </a:graphic>
      </p:graphicFrame>
      <p:sp>
        <p:nvSpPr>
          <p:cNvPr id="5" name="TextShape 1"/>
          <p:cNvSpPr txBox="1"/>
          <p:nvPr/>
        </p:nvSpPr>
        <p:spPr>
          <a:xfrm>
            <a:off x="269280" y="125280"/>
            <a:ext cx="8367840" cy="611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ru-RU" sz="21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Команды перемещения черепашки</a:t>
            </a:r>
            <a:r>
              <a:rPr lang="ru-RU" sz="1800" b="0" strike="noStrike" spc="-1" dirty="0">
                <a:solidFill>
                  <a:srgbClr val="FFFFFF"/>
                </a:solidFill>
                <a:latin typeface="Roboto"/>
                <a:ea typeface="Roboto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80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88080" y="268349"/>
            <a:ext cx="8367840" cy="478782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FFFFFF"/>
                </a:solidFill>
                <a:latin typeface="Roboto Slab"/>
                <a:ea typeface="Roboto Slab"/>
              </a:rPr>
              <a:t>Команды рисования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" name="Table 2"/>
          <p:cNvGraphicFramePr/>
          <p:nvPr>
            <p:extLst>
              <p:ext uri="{D42A27DB-BD31-4B8C-83A1-F6EECF244321}">
                <p14:modId xmlns:p14="http://schemas.microsoft.com/office/powerpoint/2010/main" val="698069499"/>
              </p:ext>
            </p:extLst>
          </p:nvPr>
        </p:nvGraphicFramePr>
        <p:xfrm>
          <a:off x="266523" y="747131"/>
          <a:ext cx="8610954" cy="4240759"/>
        </p:xfrm>
        <a:graphic>
          <a:graphicData uri="http://schemas.openxmlformats.org/drawingml/2006/table">
            <a:tbl>
              <a:tblPr/>
              <a:tblGrid>
                <a:gridCol w="1567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Опустить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перо.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Поднять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перо.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width(n)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Установить ширину следа курсора в n пикселей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2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bgcolor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(s)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Устанавливает цвет фона в s. s должно быть текстовой строкой, заключенной в кавычки, с названием цвета (по-английски)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2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olor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(s, s)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цвет курсора и </a:t>
                      </a:r>
                      <a:r>
                        <a:rPr lang="ru-RU" sz="18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заличвки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s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цвет рисования курсора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цвета заливки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"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", "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32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pencolor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(s)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Устанавливает цвет курсора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158232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fillcolor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(s)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Устанавливает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цвет заливки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16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begin_fill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(),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end_fill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Используется для рисования закрашенных областей.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080" marR="9108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93069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Дополнительно: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35374"/>
              </p:ext>
            </p:extLst>
          </p:nvPr>
        </p:nvGraphicFramePr>
        <p:xfrm>
          <a:off x="790232" y="800820"/>
          <a:ext cx="7965688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94">
                  <a:extLst>
                    <a:ext uri="{9D8B030D-6E8A-4147-A177-3AD203B41FA5}">
                      <a16:colId xmlns:a16="http://schemas.microsoft.com/office/drawing/2014/main" xmlns="" val="999117457"/>
                    </a:ext>
                  </a:extLst>
                </a:gridCol>
                <a:gridCol w="5891694">
                  <a:extLst>
                    <a:ext uri="{9D8B030D-6E8A-4147-A177-3AD203B41FA5}">
                      <a16:colId xmlns:a16="http://schemas.microsoft.com/office/drawing/2014/main" xmlns="" val="2743279074"/>
                    </a:ext>
                  </a:extLst>
                </a:gridCol>
              </a:tblGrid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reset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очищается экран, возвращает курсор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3300279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сlear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()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очистить экран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35195738"/>
                  </a:ext>
                </a:extLst>
              </a:tr>
              <a:tr h="774004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write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(s)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вывести строку s в точке нахождения курсора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9219961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radians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мера измерения углов в радианы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2933666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degrees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()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мера измерения углов в градусах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12890738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mainloop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()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задержка окна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63936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tracer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(f)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effectLst/>
                        </a:rPr>
                        <a:t>режим отладки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7254432"/>
                  </a:ext>
                </a:extLst>
              </a:tr>
              <a:tr h="774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endParaRPr lang="ru-RU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Вернуть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курсор домой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0049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13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555</Words>
  <Application>Microsoft Office PowerPoint</Application>
  <PresentationFormat>Экран (16:9)</PresentationFormat>
  <Paragraphs>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пера:  shape()</vt:lpstr>
      <vt:lpstr>Рисование квадрата</vt:lpstr>
      <vt:lpstr>Рисование цветного квадрата на цветном фоне</vt:lpstr>
      <vt:lpstr> Цветная окружность</vt:lpstr>
      <vt:lpstr>Пятиугольник</vt:lpstr>
      <vt:lpstr>Треугольник</vt:lpstr>
      <vt:lpstr>Звезда</vt:lpstr>
      <vt:lpstr>Рисование </vt:lpstr>
      <vt:lpstr>Рисование</vt:lpstr>
      <vt:lpstr>Презентация PowerPoint</vt:lpstr>
      <vt:lpstr>Штампование курсора</vt:lpstr>
      <vt:lpstr>Текст в turtle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Горкин</dc:creator>
  <cp:lastModifiedBy>lara</cp:lastModifiedBy>
  <cp:revision>29</cp:revision>
  <dcterms:modified xsi:type="dcterms:W3CDTF">2021-01-28T06:49:45Z</dcterms:modified>
  <dc:language>ru-RU</dc:language>
</cp:coreProperties>
</file>