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1" r:id="rId4"/>
    <p:sldId id="262" r:id="rId5"/>
    <p:sldId id="267" r:id="rId6"/>
    <p:sldId id="265" r:id="rId7"/>
    <p:sldId id="266" r:id="rId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A88435-6149-4263-8D93-E9D4DE2FFB9F}" type="datetimeFigureOut">
              <a:rPr lang="uk-UA" smtClean="0"/>
              <a:t>24.11.2021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508C85-DFEF-400D-B3FE-3E18A8758A3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904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A42C5-8AC2-4F5A-B11A-E4AF76AAF064}" type="slidenum">
              <a:rPr lang="ru-RU" altLang="ru-RU" smtClean="0"/>
              <a:pPr/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82349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A42C5-8AC2-4F5A-B11A-E4AF76AAF064}" type="slidenum">
              <a:rPr lang="ru-RU" altLang="ru-RU" smtClean="0"/>
              <a:pPr/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062877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A42C5-8AC2-4F5A-B11A-E4AF76AAF064}" type="slidenum">
              <a:rPr lang="ru-RU" altLang="ru-RU" smtClean="0"/>
              <a:pPr/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32825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A42C5-8AC2-4F5A-B11A-E4AF76AAF064}" type="slidenum">
              <a:rPr lang="ru-RU" altLang="ru-RU" smtClean="0"/>
              <a:pPr/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613856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A42C5-8AC2-4F5A-B11A-E4AF76AAF064}" type="slidenum">
              <a:rPr lang="ru-RU" altLang="ru-RU" smtClean="0"/>
              <a:pPr/>
              <a:t>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314168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A42C5-8AC2-4F5A-B11A-E4AF76AAF064}" type="slidenum">
              <a:rPr lang="ru-RU" altLang="ru-RU" smtClean="0"/>
              <a:pPr/>
              <a:t>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306235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A42C5-8AC2-4F5A-B11A-E4AF76AAF064}" type="slidenum">
              <a:rPr lang="ru-RU" altLang="ru-RU" smtClean="0"/>
              <a:pPr/>
              <a:t>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4043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7BEE-8F49-4616-B923-58D1308B9EBE}" type="datetimeFigureOut">
              <a:rPr lang="uk-UA" smtClean="0"/>
              <a:t>24.11.2021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E01DB-BC85-48D1-8DED-58947801DB2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015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7BEE-8F49-4616-B923-58D1308B9EBE}" type="datetimeFigureOut">
              <a:rPr lang="uk-UA" smtClean="0"/>
              <a:t>24.11.2021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E01DB-BC85-48D1-8DED-58947801DB2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0788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7BEE-8F49-4616-B923-58D1308B9EBE}" type="datetimeFigureOut">
              <a:rPr lang="uk-UA" smtClean="0"/>
              <a:t>24.11.2021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E01DB-BC85-48D1-8DED-58947801DB2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81668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Алгоритмизация и программирование, язык 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Python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uk-UA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С</a:t>
            </a:r>
            <a:r>
              <a:rPr lang="ru-RU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.А. Осипенко, 2018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</a:t>
            </a:r>
            <a:r>
              <a:rPr lang="en-US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://school58.org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fld id="{B9615FCF-0A58-4271-A98B-F6699440E5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164274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Алгоритмизация и программирование, язык 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Python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uk-UA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С</a:t>
            </a:r>
            <a:r>
              <a:rPr lang="ru-RU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.А. Осипенко, 2018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</a:t>
            </a:r>
            <a:r>
              <a:rPr lang="en-US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://school58.org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fld id="{B9615FCF-0A58-4271-A98B-F6699440E5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164274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Алгоритмизация и программирование, язык 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Python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uk-UA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С</a:t>
            </a:r>
            <a:r>
              <a:rPr lang="ru-RU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.А. Осипенко, 2018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</a:t>
            </a:r>
            <a:r>
              <a:rPr lang="en-US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://school58.org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fld id="{B9615FCF-0A58-4271-A98B-F6699440E5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164274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Алгоритмизация и программирование, язык 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Python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uk-UA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С</a:t>
            </a:r>
            <a:r>
              <a:rPr lang="ru-RU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.А. Осипенко, 2018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</a:t>
            </a:r>
            <a:r>
              <a:rPr lang="en-US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://school58.org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fld id="{B9615FCF-0A58-4271-A98B-F6699440E5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164274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Алгоритмизация и программирование, язык 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Python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uk-UA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С</a:t>
            </a:r>
            <a:r>
              <a:rPr lang="ru-RU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.А. Осипенко, 2018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</a:t>
            </a:r>
            <a:r>
              <a:rPr lang="en-US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://school58.org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fld id="{B9615FCF-0A58-4271-A98B-F6699440E5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164274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Алгоритмизация и программирование, язык 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Python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uk-UA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С</a:t>
            </a:r>
            <a:r>
              <a:rPr lang="ru-RU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.А. Осипенко, 2018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</a:t>
            </a:r>
            <a:r>
              <a:rPr lang="en-US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://school58.org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fld id="{B9615FCF-0A58-4271-A98B-F6699440E5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164274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Алгоритмизация и программирование, язык 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Python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uk-UA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С</a:t>
            </a:r>
            <a:r>
              <a:rPr lang="ru-RU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.А. Осипенко, 2018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</a:t>
            </a:r>
            <a:r>
              <a:rPr lang="en-US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://school58.org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fld id="{B9615FCF-0A58-4271-A98B-F6699440E5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63502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7BEE-8F49-4616-B923-58D1308B9EBE}" type="datetimeFigureOut">
              <a:rPr lang="uk-UA" smtClean="0"/>
              <a:t>24.11.2021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E01DB-BC85-48D1-8DED-58947801DB2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1802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7BEE-8F49-4616-B923-58D1308B9EBE}" type="datetimeFigureOut">
              <a:rPr lang="uk-UA" smtClean="0"/>
              <a:t>24.11.2021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E01DB-BC85-48D1-8DED-58947801DB2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55487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7BEE-8F49-4616-B923-58D1308B9EBE}" type="datetimeFigureOut">
              <a:rPr lang="uk-UA" smtClean="0"/>
              <a:t>24.11.2021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E01DB-BC85-48D1-8DED-58947801DB2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81423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7BEE-8F49-4616-B923-58D1308B9EBE}" type="datetimeFigureOut">
              <a:rPr lang="uk-UA" smtClean="0"/>
              <a:t>24.11.2021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E01DB-BC85-48D1-8DED-58947801DB2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63745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7BEE-8F49-4616-B923-58D1308B9EBE}" type="datetimeFigureOut">
              <a:rPr lang="uk-UA" smtClean="0"/>
              <a:t>24.11.2021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E01DB-BC85-48D1-8DED-58947801DB2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24529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7BEE-8F49-4616-B923-58D1308B9EBE}" type="datetimeFigureOut">
              <a:rPr lang="uk-UA" smtClean="0"/>
              <a:t>24.11.2021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E01DB-BC85-48D1-8DED-58947801DB2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1825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7BEE-8F49-4616-B923-58D1308B9EBE}" type="datetimeFigureOut">
              <a:rPr lang="uk-UA" smtClean="0"/>
              <a:t>24.11.2021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E01DB-BC85-48D1-8DED-58947801DB2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4212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7BEE-8F49-4616-B923-58D1308B9EBE}" type="datetimeFigureOut">
              <a:rPr lang="uk-UA" smtClean="0"/>
              <a:t>24.11.2021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E01DB-BC85-48D1-8DED-58947801DB2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3991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97BEE-8F49-4616-B923-58D1308B9EBE}" type="datetimeFigureOut">
              <a:rPr lang="uk-UA" smtClean="0"/>
              <a:t>24.11.2021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E01DB-BC85-48D1-8DED-58947801DB2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7205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4" r:id="rId14"/>
    <p:sldLayoutId id="2147483665" r:id="rId15"/>
    <p:sldLayoutId id="2147483668" r:id="rId16"/>
    <p:sldLayoutId id="2147483669" r:id="rId17"/>
    <p:sldLayoutId id="2147483670" r:id="rId1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>
            <a:normAutofit fontScale="90000"/>
          </a:bodyPr>
          <a:lstStyle/>
          <a:p>
            <a:r>
              <a:rPr lang="ru-RU" altLang="ru-RU" smtClean="0"/>
              <a:t>Обработка строк в цикле</a:t>
            </a:r>
          </a:p>
        </p:txBody>
      </p:sp>
      <p:sp>
        <p:nvSpPr>
          <p:cNvPr id="91139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F207484-A598-4607-BE37-202303678861}" type="slidenum">
              <a:rPr lang="ru-RU" altLang="ru-RU"/>
              <a:pPr eaLnBrk="1" hangingPunct="1"/>
              <a:t>1</a:t>
            </a:fld>
            <a:endParaRPr lang="ru-RU" altLang="ru-RU"/>
          </a:p>
        </p:txBody>
      </p:sp>
      <p:sp>
        <p:nvSpPr>
          <p:cNvPr id="91140" name="Прямоугольник 3"/>
          <p:cNvSpPr>
            <a:spLocks noChangeArrowheads="1"/>
          </p:cNvSpPr>
          <p:nvPr/>
        </p:nvSpPr>
        <p:spPr bwMode="auto">
          <a:xfrm>
            <a:off x="384175" y="803275"/>
            <a:ext cx="84788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1950" indent="-3619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i="1"/>
              <a:t>Задача</a:t>
            </a:r>
            <a:r>
              <a:rPr lang="ru-RU" altLang="ru-RU" sz="2400"/>
              <a:t>. Ввести строку и определить, сколько в ней цифр.</a:t>
            </a: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619125" y="1322388"/>
            <a:ext cx="5451475" cy="1570037"/>
          </a:xfrm>
          <a:prstGeom prst="rect">
            <a:avLst/>
          </a:prstGeom>
          <a:solidFill>
            <a:srgbClr val="E6E6FF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indent="90488" eaLnBrk="0" hangingPunct="0"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счётчик = </a:t>
            </a:r>
            <a:r>
              <a:rPr lang="ru-RU" sz="2400" b="1" dirty="0">
                <a:solidFill>
                  <a:srgbClr val="0095FF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0</a:t>
            </a:r>
          </a:p>
          <a:p>
            <a:pPr indent="90488" eaLnBrk="0" hangingPunct="0"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для каждого символа строки:</a:t>
            </a:r>
          </a:p>
          <a:p>
            <a:pPr indent="90488" eaLnBrk="0" hangingPunct="0"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если символ – цифра:</a:t>
            </a:r>
          </a:p>
          <a:p>
            <a:pPr indent="90488" eaLnBrk="0" hangingPunct="0"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счётчик += </a:t>
            </a:r>
            <a:r>
              <a:rPr lang="ru-RU" sz="2400" b="1" dirty="0">
                <a:solidFill>
                  <a:srgbClr val="0095FF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1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</a:t>
            </a:r>
            <a:endParaRPr lang="en-US" sz="2400" b="1" dirty="0"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</p:txBody>
      </p:sp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619125" y="3290888"/>
            <a:ext cx="5451475" cy="1938337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indent="90488" eaLnBrk="0" hangingPunct="0">
              <a:defRPr/>
            </a:pP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s =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input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()</a:t>
            </a:r>
          </a:p>
          <a:p>
            <a:pPr indent="90488" eaLnBrk="0" hangingPunct="0">
              <a:defRPr/>
            </a:pP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k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= </a:t>
            </a:r>
            <a:r>
              <a:rPr lang="ru-RU" sz="2400" b="1" dirty="0">
                <a:solidFill>
                  <a:srgbClr val="0095FF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0</a:t>
            </a:r>
          </a:p>
          <a:p>
            <a:pPr indent="90488" eaLnBrk="0" hangingPunct="0">
              <a:defRPr/>
            </a:pP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for c in s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:</a:t>
            </a:r>
          </a:p>
          <a:p>
            <a:pPr indent="90488" eaLnBrk="0" hangingPunct="0"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ru-RU" sz="2400" b="1" dirty="0">
                <a:solidFill>
                  <a:srgbClr val="0000FF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if </a:t>
            </a:r>
            <a:r>
              <a:rPr lang="en-US" sz="2400" b="1" dirty="0" err="1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c.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isdigit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()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:</a:t>
            </a:r>
          </a:p>
          <a:p>
            <a:pPr indent="90488" eaLnBrk="0" hangingPunct="0"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k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+= </a:t>
            </a:r>
            <a:r>
              <a:rPr lang="ru-RU" sz="2400" b="1" dirty="0">
                <a:solidFill>
                  <a:srgbClr val="0095FF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1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</a:t>
            </a:r>
            <a:endParaRPr lang="en-US" sz="2400" b="1" dirty="0"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612775" y="4025900"/>
            <a:ext cx="2305050" cy="46037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indent="904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ru-RU" sz="2400" b="1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for</a:t>
            </a:r>
            <a:r>
              <a:rPr lang="en-US" altLang="ru-RU" sz="2400" b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c </a:t>
            </a:r>
            <a:r>
              <a:rPr lang="en-US" altLang="ru-RU" sz="2400" b="1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in</a:t>
            </a:r>
            <a:r>
              <a:rPr lang="en-US" altLang="ru-RU" sz="2400" b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s</a:t>
            </a:r>
            <a:r>
              <a:rPr lang="ru-RU" altLang="ru-RU" sz="2400" b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:</a:t>
            </a:r>
          </a:p>
        </p:txBody>
      </p:sp>
      <p:sp>
        <p:nvSpPr>
          <p:cNvPr id="23" name="Скругленная прямоугольная выноска 22"/>
          <p:cNvSpPr/>
          <p:nvPr/>
        </p:nvSpPr>
        <p:spPr bwMode="auto">
          <a:xfrm>
            <a:off x="3294063" y="3227388"/>
            <a:ext cx="3487737" cy="785812"/>
          </a:xfrm>
          <a:prstGeom prst="wedgeRoundRectCallout">
            <a:avLst>
              <a:gd name="adj1" fmla="val -72046"/>
              <a:gd name="adj2" fmla="val 70510"/>
              <a:gd name="adj3" fmla="val 16667"/>
            </a:avLst>
          </a:prstGeom>
          <a:solidFill>
            <a:srgbClr val="E6E6FF"/>
          </a:solidFill>
          <a:ln w="12700" cap="flat" cmpd="sng" algn="ctr">
            <a:noFill/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>
              <a:lnSpc>
                <a:spcPct val="80000"/>
              </a:lnSpc>
              <a:defRPr/>
            </a:pPr>
            <a:r>
              <a:rPr lang="ru-RU" sz="2400" dirty="0">
                <a:latin typeface="Arial" charset="0"/>
              </a:rPr>
              <a:t>для всех символов в строке</a:t>
            </a:r>
          </a:p>
        </p:txBody>
      </p:sp>
      <p:sp>
        <p:nvSpPr>
          <p:cNvPr id="24" name="Скругленная прямоугольная выноска 23"/>
          <p:cNvSpPr/>
          <p:nvPr/>
        </p:nvSpPr>
        <p:spPr bwMode="auto">
          <a:xfrm>
            <a:off x="4030663" y="4789488"/>
            <a:ext cx="3487737" cy="468312"/>
          </a:xfrm>
          <a:prstGeom prst="wedgeRoundRectCallout">
            <a:avLst>
              <a:gd name="adj1" fmla="val -69133"/>
              <a:gd name="adj2" fmla="val -56482"/>
              <a:gd name="adj3" fmla="val 16667"/>
            </a:avLst>
          </a:prstGeom>
          <a:solidFill>
            <a:srgbClr val="E6E6FF"/>
          </a:solidFill>
          <a:ln w="12700" cap="flat" cmpd="sng" algn="ctr">
            <a:noFill/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>
              <a:lnSpc>
                <a:spcPct val="80000"/>
              </a:lnSpc>
              <a:defRPr/>
            </a:pPr>
            <a:r>
              <a:rPr lang="ru-RU" sz="2400" dirty="0">
                <a:latin typeface="Arial" charset="0"/>
              </a:rPr>
              <a:t>если</a:t>
            </a:r>
            <a:r>
              <a:rPr lang="ru-RU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 </a:t>
            </a:r>
            <a:r>
              <a:rPr lang="en-US" sz="2400" dirty="0">
                <a:latin typeface="Arial" charset="0"/>
              </a:rPr>
              <a:t>– </a:t>
            </a:r>
            <a:r>
              <a:rPr lang="ru-RU" sz="2400" dirty="0">
                <a:latin typeface="Arial" charset="0"/>
              </a:rPr>
              <a:t>это цифра</a:t>
            </a:r>
          </a:p>
        </p:txBody>
      </p:sp>
    </p:spTree>
    <p:extLst>
      <p:ext uri="{BB962C8B-B14F-4D97-AF65-F5344CB8AC3E}">
        <p14:creationId xmlns:p14="http://schemas.microsoft.com/office/powerpoint/2010/main" val="4055769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0" grpId="0" build="p" animBg="1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>
            <a:normAutofit fontScale="90000"/>
          </a:bodyPr>
          <a:lstStyle/>
          <a:p>
            <a:r>
              <a:rPr lang="ru-RU" altLang="ru-RU" smtClean="0"/>
              <a:t>Проверка символов</a:t>
            </a:r>
          </a:p>
        </p:txBody>
      </p:sp>
      <p:sp>
        <p:nvSpPr>
          <p:cNvPr id="92163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404B637-F100-4B5F-A7CB-E69157BD447E}" type="slidenum">
              <a:rPr lang="ru-RU" altLang="ru-RU"/>
              <a:pPr eaLnBrk="1" hangingPunct="1"/>
              <a:t>2</a:t>
            </a:fld>
            <a:endParaRPr lang="ru-RU" altLang="ru-RU"/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519113" y="2012950"/>
            <a:ext cx="6732587" cy="954088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179388" indent="-93663" algn="just">
              <a:defRPr/>
            </a:pPr>
            <a:r>
              <a:rPr lang="en-US" sz="2800" b="1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if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 c.</a:t>
            </a:r>
            <a:r>
              <a:rPr lang="en-US" sz="2800" b="1">
                <a:solidFill>
                  <a:srgbClr val="0070C0"/>
                </a:solidFill>
                <a:latin typeface="Courier New" pitchFamily="49" charset="0"/>
                <a:cs typeface="Times New Roman" pitchFamily="18" charset="0"/>
              </a:rPr>
              <a:t>isalpha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():</a:t>
            </a:r>
            <a:endParaRPr lang="ru-RU" sz="2800" b="1">
              <a:latin typeface="Courier New" pitchFamily="49" charset="0"/>
              <a:cs typeface="Times New Roman" pitchFamily="18" charset="0"/>
            </a:endParaRPr>
          </a:p>
          <a:p>
            <a:pPr marL="179388" indent="-93663" algn="just">
              <a:defRPr/>
            </a:pPr>
            <a:r>
              <a:rPr lang="en-US" sz="2800" b="1">
                <a:latin typeface="Courier New" pitchFamily="49" charset="0"/>
                <a:cs typeface="Times New Roman" pitchFamily="18" charset="0"/>
              </a:rPr>
              <a:t>  </a:t>
            </a:r>
            <a:r>
              <a:rPr lang="en-US" sz="2800" b="1">
                <a:solidFill>
                  <a:srgbClr val="0070C0"/>
                </a:solidFill>
                <a:latin typeface="Courier New" pitchFamily="49" charset="0"/>
                <a:cs typeface="Times New Roman" pitchFamily="18" charset="0"/>
              </a:rPr>
              <a:t>print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2800" b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</a:t>
            </a:r>
            <a:r>
              <a:rPr lang="ru-RU" sz="2800" b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Буква</a:t>
            </a:r>
            <a:r>
              <a:rPr lang="en-US" sz="2800" b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)</a:t>
            </a:r>
            <a:endParaRPr lang="ru-RU" sz="2800" b="1">
              <a:latin typeface="Courier New" pitchFamily="49" charset="0"/>
              <a:cs typeface="Times New Roman" pitchFamily="18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519113" y="3070225"/>
            <a:ext cx="6732587" cy="954088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179388" indent="-93663" algn="just">
              <a:defRPr/>
            </a:pPr>
            <a:r>
              <a:rPr lang="en-US" sz="2800" b="1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if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 c.</a:t>
            </a:r>
            <a:r>
              <a:rPr lang="en-US" sz="2800" b="1">
                <a:solidFill>
                  <a:srgbClr val="0070C0"/>
                </a:solidFill>
                <a:latin typeface="Courier New" pitchFamily="49" charset="0"/>
                <a:cs typeface="Times New Roman" pitchFamily="18" charset="0"/>
              </a:rPr>
              <a:t>islower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():</a:t>
            </a:r>
            <a:endParaRPr lang="ru-RU" sz="2800" b="1">
              <a:latin typeface="Courier New" pitchFamily="49" charset="0"/>
              <a:cs typeface="Times New Roman" pitchFamily="18" charset="0"/>
            </a:endParaRPr>
          </a:p>
          <a:p>
            <a:pPr marL="179388" indent="-93663" algn="just">
              <a:defRPr/>
            </a:pPr>
            <a:r>
              <a:rPr lang="en-US" sz="2800" b="1">
                <a:latin typeface="Courier New" pitchFamily="49" charset="0"/>
                <a:cs typeface="Times New Roman" pitchFamily="18" charset="0"/>
              </a:rPr>
              <a:t>  </a:t>
            </a:r>
            <a:r>
              <a:rPr lang="en-US" sz="2800" b="1">
                <a:solidFill>
                  <a:srgbClr val="0070C0"/>
                </a:solidFill>
                <a:latin typeface="Courier New" pitchFamily="49" charset="0"/>
                <a:cs typeface="Times New Roman" pitchFamily="18" charset="0"/>
              </a:rPr>
              <a:t>print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2800" b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</a:t>
            </a:r>
            <a:r>
              <a:rPr lang="ru-RU" sz="2800" b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Строчная буква</a:t>
            </a:r>
            <a:r>
              <a:rPr lang="en-US" sz="2800" b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)</a:t>
            </a:r>
            <a:endParaRPr lang="ru-RU" sz="2800" b="1">
              <a:latin typeface="Courier New" pitchFamily="49" charset="0"/>
              <a:cs typeface="Times New Roman" pitchFamily="18" charset="0"/>
            </a:endParaRPr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519113" y="4129088"/>
            <a:ext cx="6732587" cy="954087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179388" indent="-93663" algn="just">
              <a:defRPr/>
            </a:pPr>
            <a:r>
              <a:rPr lang="en-US" sz="2800" b="1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if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 c.</a:t>
            </a:r>
            <a:r>
              <a:rPr lang="en-US" sz="2800" b="1">
                <a:solidFill>
                  <a:srgbClr val="0070C0"/>
                </a:solidFill>
                <a:latin typeface="Courier New" pitchFamily="49" charset="0"/>
                <a:cs typeface="Times New Roman" pitchFamily="18" charset="0"/>
              </a:rPr>
              <a:t>isupper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():</a:t>
            </a:r>
            <a:endParaRPr lang="ru-RU" sz="2800" b="1">
              <a:latin typeface="Courier New" pitchFamily="49" charset="0"/>
              <a:cs typeface="Times New Roman" pitchFamily="18" charset="0"/>
            </a:endParaRPr>
          </a:p>
          <a:p>
            <a:pPr marL="179388" indent="-93663" algn="just">
              <a:defRPr/>
            </a:pPr>
            <a:r>
              <a:rPr lang="en-US" sz="2800" b="1">
                <a:latin typeface="Courier New" pitchFamily="49" charset="0"/>
                <a:cs typeface="Times New Roman" pitchFamily="18" charset="0"/>
              </a:rPr>
              <a:t>  </a:t>
            </a:r>
            <a:r>
              <a:rPr lang="en-US" sz="2800" b="1">
                <a:solidFill>
                  <a:srgbClr val="0070C0"/>
                </a:solidFill>
                <a:latin typeface="Courier New" pitchFamily="49" charset="0"/>
                <a:cs typeface="Times New Roman" pitchFamily="18" charset="0"/>
              </a:rPr>
              <a:t>print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2800" b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</a:t>
            </a:r>
            <a:r>
              <a:rPr lang="ru-RU" sz="2800" b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Заглавная буква</a:t>
            </a:r>
            <a:r>
              <a:rPr lang="en-US" sz="2800" b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)</a:t>
            </a:r>
            <a:endParaRPr lang="ru-RU" sz="2800" b="1">
              <a:latin typeface="Courier New" pitchFamily="49" charset="0"/>
              <a:cs typeface="Times New Roman" pitchFamily="18" charset="0"/>
            </a:endParaRPr>
          </a:p>
        </p:txBody>
      </p:sp>
      <p:sp>
        <p:nvSpPr>
          <p:cNvPr id="19" name="Rectangle 1"/>
          <p:cNvSpPr>
            <a:spLocks noChangeArrowheads="1"/>
          </p:cNvSpPr>
          <p:nvPr/>
        </p:nvSpPr>
        <p:spPr bwMode="auto">
          <a:xfrm>
            <a:off x="519113" y="954088"/>
            <a:ext cx="6732587" cy="954087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179388" indent="-93663" algn="just">
              <a:defRPr/>
            </a:pPr>
            <a:r>
              <a:rPr lang="en-US" sz="2800" b="1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if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 c.</a:t>
            </a:r>
            <a:r>
              <a:rPr lang="en-US" sz="2800" b="1">
                <a:solidFill>
                  <a:srgbClr val="0070C0"/>
                </a:solidFill>
                <a:latin typeface="Courier New" pitchFamily="49" charset="0"/>
                <a:cs typeface="Times New Roman" pitchFamily="18" charset="0"/>
              </a:rPr>
              <a:t>isdigit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():</a:t>
            </a:r>
            <a:endParaRPr lang="ru-RU" sz="2800" b="1">
              <a:latin typeface="Courier New" pitchFamily="49" charset="0"/>
              <a:cs typeface="Times New Roman" pitchFamily="18" charset="0"/>
            </a:endParaRPr>
          </a:p>
          <a:p>
            <a:pPr marL="179388" indent="-93663" algn="just">
              <a:defRPr/>
            </a:pPr>
            <a:r>
              <a:rPr lang="en-US" sz="2800" b="1">
                <a:latin typeface="Courier New" pitchFamily="49" charset="0"/>
                <a:cs typeface="Times New Roman" pitchFamily="18" charset="0"/>
              </a:rPr>
              <a:t>  </a:t>
            </a:r>
            <a:r>
              <a:rPr lang="en-US" sz="2800" b="1">
                <a:solidFill>
                  <a:srgbClr val="0070C0"/>
                </a:solidFill>
                <a:latin typeface="Courier New" pitchFamily="49" charset="0"/>
                <a:cs typeface="Times New Roman" pitchFamily="18" charset="0"/>
              </a:rPr>
              <a:t>print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2800" b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</a:t>
            </a:r>
            <a:r>
              <a:rPr lang="ru-RU" sz="2800" b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Цифра</a:t>
            </a:r>
            <a:r>
              <a:rPr lang="en-US" sz="2800" b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)</a:t>
            </a:r>
            <a:endParaRPr lang="ru-RU" sz="2800" b="1">
              <a:latin typeface="Courier New" pitchFamily="49" charset="0"/>
              <a:cs typeface="Times New Roman" pitchFamily="18" charset="0"/>
            </a:endParaRPr>
          </a:p>
        </p:txBody>
      </p:sp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519113" y="5284788"/>
            <a:ext cx="6732587" cy="954087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179388" indent="-93663" algn="just">
              <a:defRPr/>
            </a:pPr>
            <a:r>
              <a:rPr lang="en-US" sz="2800" b="1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if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 c </a:t>
            </a:r>
            <a:r>
              <a:rPr lang="en-US" sz="2800" b="1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in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 [</a:t>
            </a:r>
            <a:r>
              <a:rPr lang="en-US" sz="2800" b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</a:t>
            </a:r>
            <a:r>
              <a:rPr lang="ru-RU" sz="2800" b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а</a:t>
            </a:r>
            <a:r>
              <a:rPr lang="en-US" sz="2800" b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,</a:t>
            </a:r>
            <a:r>
              <a:rPr lang="en-US" sz="2800" b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</a:t>
            </a:r>
            <a:r>
              <a:rPr lang="ru-RU" sz="2800" b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б</a:t>
            </a:r>
            <a:r>
              <a:rPr lang="en-US" sz="2800" b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]:</a:t>
            </a:r>
            <a:endParaRPr lang="ru-RU" sz="2800" b="1">
              <a:latin typeface="Courier New" pitchFamily="49" charset="0"/>
              <a:cs typeface="Times New Roman" pitchFamily="18" charset="0"/>
            </a:endParaRPr>
          </a:p>
          <a:p>
            <a:pPr marL="179388" indent="-93663" algn="just">
              <a:defRPr/>
            </a:pPr>
            <a:r>
              <a:rPr lang="en-US" sz="2800" b="1">
                <a:latin typeface="Courier New" pitchFamily="49" charset="0"/>
                <a:cs typeface="Times New Roman" pitchFamily="18" charset="0"/>
              </a:rPr>
              <a:t>  </a:t>
            </a:r>
            <a:r>
              <a:rPr lang="en-US" sz="2800" b="1">
                <a:solidFill>
                  <a:srgbClr val="0070C0"/>
                </a:solidFill>
                <a:latin typeface="Courier New" pitchFamily="49" charset="0"/>
                <a:cs typeface="Times New Roman" pitchFamily="18" charset="0"/>
              </a:rPr>
              <a:t>print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2800" b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</a:t>
            </a:r>
            <a:r>
              <a:rPr lang="ru-RU" sz="2800" b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Это а или б</a:t>
            </a:r>
            <a:r>
              <a:rPr lang="en-US" sz="2800" b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)</a:t>
            </a:r>
            <a:endParaRPr lang="ru-RU" sz="2800" b="1">
              <a:latin typeface="Courier New" pitchFamily="49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664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14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>
            <a:normAutofit fontScale="90000"/>
          </a:bodyPr>
          <a:lstStyle/>
          <a:p>
            <a:r>
              <a:rPr lang="ru-RU" altLang="ru-RU" smtClean="0"/>
              <a:t>Цикл с переменной</a:t>
            </a:r>
          </a:p>
        </p:txBody>
      </p:sp>
      <p:sp>
        <p:nvSpPr>
          <p:cNvPr id="95235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A4361D4-285F-4FCE-B848-AB8A47890F96}" type="slidenum">
              <a:rPr lang="ru-RU" altLang="ru-RU"/>
              <a:pPr eaLnBrk="1" hangingPunct="1"/>
              <a:t>3</a:t>
            </a:fld>
            <a:endParaRPr lang="ru-RU" altLang="ru-RU"/>
          </a:p>
        </p:txBody>
      </p:sp>
      <p:sp>
        <p:nvSpPr>
          <p:cNvPr id="95236" name="Прямоугольник 3"/>
          <p:cNvSpPr>
            <a:spLocks noChangeArrowheads="1"/>
          </p:cNvSpPr>
          <p:nvPr/>
        </p:nvSpPr>
        <p:spPr bwMode="auto">
          <a:xfrm>
            <a:off x="384175" y="803275"/>
            <a:ext cx="84788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1950" indent="-3619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i="1"/>
              <a:t>Задача</a:t>
            </a:r>
            <a:r>
              <a:rPr lang="ru-RU" altLang="ru-RU" sz="2400"/>
              <a:t>. Вывести 10 раз слово «Привет!».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471613" y="1358900"/>
            <a:ext cx="6200775" cy="663575"/>
            <a:chOff x="796" y="2336"/>
            <a:chExt cx="3906" cy="418"/>
          </a:xfrm>
        </p:grpSpPr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1090" y="2403"/>
              <a:ext cx="3612" cy="291"/>
            </a:xfrm>
            <a:prstGeom prst="rect">
              <a:avLst/>
            </a:prstGeom>
            <a:solidFill>
              <a:srgbClr val="D1D1FF"/>
            </a:solidFill>
            <a:ln w="12700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r>
                <a:rPr lang="ru-RU" sz="2400" dirty="0">
                  <a:latin typeface="Arial" charset="0"/>
                </a:rPr>
                <a:t>  Можно ли сделать с</a:t>
              </a:r>
              <a:r>
                <a:rPr lang="en-US" sz="2400" dirty="0">
                  <a:latin typeface="Arial" charset="0"/>
                </a:rPr>
                <a:t> </a:t>
              </a:r>
              <a:r>
                <a:rPr lang="ru-RU" sz="2400" dirty="0">
                  <a:latin typeface="Arial" charset="0"/>
                </a:rPr>
                <a:t>циклом «пока»</a:t>
              </a:r>
              <a:r>
                <a:rPr lang="en-US" sz="2400" dirty="0">
                  <a:latin typeface="Arial" charset="0"/>
                </a:rPr>
                <a:t>?</a:t>
              </a:r>
              <a:endParaRPr lang="ru-RU" sz="2400" dirty="0">
                <a:latin typeface="Arial" charset="0"/>
              </a:endParaRPr>
            </a:p>
          </p:txBody>
        </p:sp>
        <p:sp>
          <p:nvSpPr>
            <p:cNvPr id="95251" name="Oval 9"/>
            <p:cNvSpPr>
              <a:spLocks noChangeArrowheads="1"/>
            </p:cNvSpPr>
            <p:nvPr/>
          </p:nvSpPr>
          <p:spPr bwMode="auto">
            <a:xfrm>
              <a:off x="796" y="2336"/>
              <a:ext cx="409" cy="418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ru-RU" sz="4400">
                  <a:solidFill>
                    <a:schemeClr val="bg1"/>
                  </a:solidFill>
                  <a:latin typeface="Arial Black" panose="020B0A04020102020204" pitchFamily="34" charset="0"/>
                </a:rPr>
                <a:t>?</a:t>
              </a:r>
              <a:endParaRPr lang="ru-RU" altLang="ru-RU" sz="4400">
                <a:solidFill>
                  <a:schemeClr val="bg1"/>
                </a:solidFill>
                <a:latin typeface="Arial Black" panose="020B0A04020102020204" pitchFamily="34" charset="0"/>
              </a:endParaRPr>
            </a:p>
          </p:txBody>
        </p:sp>
      </p:grpSp>
      <p:sp>
        <p:nvSpPr>
          <p:cNvPr id="76801" name="Rectangle 1"/>
          <p:cNvSpPr>
            <a:spLocks noChangeArrowheads="1"/>
          </p:cNvSpPr>
          <p:nvPr/>
        </p:nvSpPr>
        <p:spPr bwMode="auto">
          <a:xfrm>
            <a:off x="2441575" y="2093913"/>
            <a:ext cx="4035425" cy="1570037"/>
          </a:xfrm>
          <a:prstGeom prst="rect">
            <a:avLst/>
          </a:prstGeom>
          <a:solidFill>
            <a:srgbClr val="E6E6FF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indent="90488" eaLnBrk="0" hangingPunct="0">
              <a:defRPr/>
            </a:pP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 </a:t>
            </a:r>
            <a:endParaRPr lang="ru-RU" sz="2400" b="1" dirty="0"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indent="90488" eaLnBrk="0" hangingPunct="0">
              <a:defRPr/>
            </a:pP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while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:</a:t>
            </a:r>
            <a:endParaRPr lang="ru-RU" sz="2400" b="1" dirty="0"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indent="90488" eaLnBrk="0" hangingPunct="0">
              <a:defRPr/>
            </a:pP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print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"</a:t>
            </a:r>
            <a:r>
              <a:rPr lang="ru-RU" sz="2400" b="1" dirty="0">
                <a:solidFill>
                  <a:srgbClr val="C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Привет!"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)</a:t>
            </a:r>
            <a:endParaRPr lang="ru-RU" sz="2400" b="1" dirty="0"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indent="90488" eaLnBrk="0" hangingPunct="0">
              <a:defRPr/>
            </a:pP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 </a:t>
            </a:r>
            <a:endParaRPr lang="ru-RU" sz="2400" b="1" dirty="0"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</p:txBody>
      </p:sp>
      <p:sp>
        <p:nvSpPr>
          <p:cNvPr id="67591" name="Прямоугольник 11"/>
          <p:cNvSpPr>
            <a:spLocks noChangeArrowheads="1"/>
          </p:cNvSpPr>
          <p:nvPr/>
        </p:nvSpPr>
        <p:spPr bwMode="auto">
          <a:xfrm>
            <a:off x="2501900" y="2106613"/>
            <a:ext cx="908050" cy="41592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bIns="0"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i</a:t>
            </a:r>
            <a:r>
              <a:rPr lang="ru-RU" sz="2400" b="1" dirty="0">
                <a:solidFill>
                  <a:srgbClr val="000000"/>
                </a:solidFill>
                <a:latin typeface="+mn-lt"/>
                <a:ea typeface="Times New Roman" pitchFamily="18" charset="0"/>
                <a:cs typeface="Courier New" pitchFamily="49" charset="0"/>
              </a:rPr>
              <a:t> </a:t>
            </a: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=</a:t>
            </a:r>
            <a:r>
              <a:rPr lang="ru-RU" sz="2400" b="1" dirty="0">
                <a:solidFill>
                  <a:srgbClr val="000000"/>
                </a:solidFill>
                <a:latin typeface="+mn-lt"/>
                <a:ea typeface="Times New Roman" pitchFamily="18" charset="0"/>
                <a:cs typeface="Courier New" pitchFamily="49" charset="0"/>
              </a:rPr>
              <a:t> </a:t>
            </a:r>
            <a:r>
              <a:rPr lang="ru-RU" sz="2400" b="1" dirty="0">
                <a:solidFill>
                  <a:srgbClr val="0095FF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0</a:t>
            </a:r>
            <a:endParaRPr lang="ru-RU" dirty="0">
              <a:solidFill>
                <a:srgbClr val="0095FF"/>
              </a:solidFill>
              <a:latin typeface="Arial" charset="0"/>
              <a:ea typeface="Times New Roman" pitchFamily="18" charset="0"/>
              <a:cs typeface="Courier New" pitchFamily="49" charset="0"/>
            </a:endParaRPr>
          </a:p>
        </p:txBody>
      </p:sp>
      <p:sp>
        <p:nvSpPr>
          <p:cNvPr id="67592" name="Прямоугольник 12"/>
          <p:cNvSpPr>
            <a:spLocks noChangeArrowheads="1"/>
          </p:cNvSpPr>
          <p:nvPr/>
        </p:nvSpPr>
        <p:spPr bwMode="auto">
          <a:xfrm>
            <a:off x="3724275" y="2471738"/>
            <a:ext cx="1092200" cy="41592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bIns="0"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i</a:t>
            </a:r>
            <a:r>
              <a:rPr lang="ru-RU" sz="2400" b="1" dirty="0">
                <a:solidFill>
                  <a:srgbClr val="000000"/>
                </a:solidFill>
                <a:latin typeface="+mn-lt"/>
                <a:ea typeface="Times New Roman" pitchFamily="18" charset="0"/>
                <a:cs typeface="Courier New" pitchFamily="49" charset="0"/>
              </a:rPr>
              <a:t> </a:t>
            </a: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&lt;</a:t>
            </a:r>
            <a:r>
              <a:rPr lang="ru-RU" sz="2400" b="1" dirty="0">
                <a:solidFill>
                  <a:srgbClr val="000000"/>
                </a:solidFill>
                <a:latin typeface="+mn-lt"/>
                <a:ea typeface="Times New Roman" pitchFamily="18" charset="0"/>
                <a:cs typeface="Courier New" pitchFamily="49" charset="0"/>
              </a:rPr>
              <a:t> </a:t>
            </a:r>
            <a:r>
              <a:rPr lang="ru-RU" sz="2400" b="1" dirty="0">
                <a:solidFill>
                  <a:srgbClr val="0095FF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10</a:t>
            </a:r>
            <a:endParaRPr lang="ru-RU" dirty="0">
              <a:solidFill>
                <a:srgbClr val="0095FF"/>
              </a:solidFill>
              <a:latin typeface="Arial" charset="0"/>
              <a:ea typeface="Times New Roman" pitchFamily="18" charset="0"/>
              <a:cs typeface="Courier New" pitchFamily="49" charset="0"/>
            </a:endParaRPr>
          </a:p>
        </p:txBody>
      </p:sp>
      <p:sp>
        <p:nvSpPr>
          <p:cNvPr id="67593" name="Прямоугольник 14"/>
          <p:cNvSpPr>
            <a:spLocks noChangeArrowheads="1"/>
          </p:cNvSpPr>
          <p:nvPr/>
        </p:nvSpPr>
        <p:spPr bwMode="auto">
          <a:xfrm>
            <a:off x="2884488" y="3219450"/>
            <a:ext cx="1092200" cy="414338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bIns="0"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i</a:t>
            </a:r>
            <a:r>
              <a:rPr lang="en-US" sz="2400" b="1" dirty="0">
                <a:solidFill>
                  <a:srgbClr val="000000"/>
                </a:solidFill>
                <a:latin typeface="+mn-lt"/>
                <a:ea typeface="Times New Roman" pitchFamily="18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+</a:t>
            </a: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=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ru-RU" sz="2400" b="1" dirty="0">
                <a:solidFill>
                  <a:srgbClr val="00B0F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1</a:t>
            </a:r>
            <a:endParaRPr lang="ru-RU" dirty="0">
              <a:solidFill>
                <a:srgbClr val="00B0F0"/>
              </a:solidFill>
              <a:latin typeface="Arial" charset="0"/>
              <a:ea typeface="Times New Roman" pitchFamily="18" charset="0"/>
              <a:cs typeface="Courier New" pitchFamily="49" charset="0"/>
            </a:endParaRP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708025" y="4433888"/>
            <a:ext cx="4333875" cy="831850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indent="90488" eaLnBrk="0" hangingPunct="0">
              <a:defRPr/>
            </a:pP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for 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       :</a:t>
            </a:r>
          </a:p>
          <a:p>
            <a:pPr indent="90488" eaLnBrk="0" hangingPunct="0">
              <a:defRPr/>
            </a:pP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print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"</a:t>
            </a:r>
            <a:r>
              <a:rPr lang="ru-RU" sz="2400" b="1" dirty="0">
                <a:solidFill>
                  <a:srgbClr val="C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Привет!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"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)</a:t>
            </a:r>
          </a:p>
        </p:txBody>
      </p:sp>
      <p:sp>
        <p:nvSpPr>
          <p:cNvPr id="67595" name="Прямоугольник 16"/>
          <p:cNvSpPr>
            <a:spLocks noChangeArrowheads="1"/>
          </p:cNvSpPr>
          <p:nvPr/>
        </p:nvSpPr>
        <p:spPr bwMode="auto">
          <a:xfrm>
            <a:off x="1557338" y="4438650"/>
            <a:ext cx="2765425" cy="41592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400" b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 </a:t>
            </a:r>
            <a:r>
              <a:rPr lang="en-US" altLang="ru-RU" sz="2400" b="1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in</a:t>
            </a:r>
            <a:r>
              <a:rPr lang="en-US" altLang="ru-RU" sz="2400" b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altLang="ru-RU" sz="2400" b="1">
                <a:solidFill>
                  <a:srgbClr val="0070C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range</a:t>
            </a:r>
            <a:r>
              <a:rPr lang="en-US" altLang="ru-RU" sz="2400" b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</a:t>
            </a:r>
            <a:r>
              <a:rPr lang="en-US" altLang="ru-RU" sz="2400" b="1">
                <a:solidFill>
                  <a:srgbClr val="00B0F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10</a:t>
            </a:r>
            <a:r>
              <a:rPr lang="en-US" altLang="ru-RU" sz="2400" b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</a:t>
            </a:r>
            <a:endParaRPr lang="ru-RU" altLang="ru-RU" sz="2400" b="1">
              <a:solidFill>
                <a:srgbClr val="0095FF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</p:txBody>
      </p:sp>
      <p:sp>
        <p:nvSpPr>
          <p:cNvPr id="17" name="Скругленная прямоугольная выноска 16"/>
          <p:cNvSpPr/>
          <p:nvPr/>
        </p:nvSpPr>
        <p:spPr bwMode="auto">
          <a:xfrm>
            <a:off x="4857750" y="3948113"/>
            <a:ext cx="2443163" cy="781050"/>
          </a:xfrm>
          <a:prstGeom prst="wedgeRoundRectCallout">
            <a:avLst>
              <a:gd name="adj1" fmla="val -77303"/>
              <a:gd name="adj2" fmla="val 21621"/>
              <a:gd name="adj3" fmla="val 16667"/>
            </a:avLst>
          </a:prstGeom>
          <a:solidFill>
            <a:srgbClr val="E6E6FF"/>
          </a:solidFill>
          <a:ln w="12700" cap="flat" cmpd="sng" algn="ctr">
            <a:noFill/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>
              <a:lnSpc>
                <a:spcPct val="80000"/>
              </a:lnSpc>
              <a:defRPr/>
            </a:pPr>
            <a:r>
              <a:rPr lang="ru-RU" sz="2400" dirty="0">
                <a:latin typeface="Arial" charset="0"/>
              </a:rPr>
              <a:t>в диапазоне </a:t>
            </a:r>
            <a:r>
              <a:rPr lang="en-US" sz="2400" dirty="0">
                <a:latin typeface="Arial" charset="0"/>
              </a:rPr>
              <a:t>[0,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10</a:t>
            </a:r>
            <a:r>
              <a:rPr lang="en-US" sz="2400" dirty="0">
                <a:latin typeface="Arial" charset="0"/>
              </a:rPr>
              <a:t>)</a:t>
            </a:r>
          </a:p>
        </p:txBody>
      </p:sp>
      <p:sp>
        <p:nvSpPr>
          <p:cNvPr id="15" name="Прямоугольник 6"/>
          <p:cNvSpPr>
            <a:spLocks noChangeArrowheads="1"/>
          </p:cNvSpPr>
          <p:nvPr/>
        </p:nvSpPr>
        <p:spPr bwMode="auto">
          <a:xfrm>
            <a:off x="390525" y="3768725"/>
            <a:ext cx="32559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333399"/>
                </a:solidFill>
              </a:rPr>
              <a:t>Цикл с переменной:</a:t>
            </a:r>
            <a:endParaRPr lang="ru-RU" altLang="ru-RU" b="1">
              <a:solidFill>
                <a:srgbClr val="333399"/>
              </a:solidFill>
            </a:endParaRP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5226050" y="4856163"/>
            <a:ext cx="3155950" cy="663575"/>
            <a:chOff x="796" y="2336"/>
            <a:chExt cx="1988" cy="418"/>
          </a:xfrm>
        </p:grpSpPr>
        <p:sp>
          <p:nvSpPr>
            <p:cNvPr id="19" name="Text Box 8"/>
            <p:cNvSpPr txBox="1">
              <a:spLocks noChangeArrowheads="1"/>
            </p:cNvSpPr>
            <p:nvPr/>
          </p:nvSpPr>
          <p:spPr bwMode="auto">
            <a:xfrm>
              <a:off x="1090" y="2403"/>
              <a:ext cx="1694" cy="291"/>
            </a:xfrm>
            <a:prstGeom prst="rect">
              <a:avLst/>
            </a:prstGeom>
            <a:solidFill>
              <a:srgbClr val="D1D1FF"/>
            </a:solidFill>
            <a:ln w="12700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r>
                <a:rPr lang="ru-RU" sz="2400" dirty="0">
                  <a:latin typeface="Arial" charset="0"/>
                </a:rPr>
                <a:t>  Не включая </a:t>
              </a:r>
              <a:r>
                <a:rPr lang="ru-RU" sz="2400" b="1" dirty="0">
                  <a:solidFill>
                    <a:srgbClr val="FF0000"/>
                  </a:solidFill>
                  <a:latin typeface="Arial" charset="0"/>
                </a:rPr>
                <a:t>10</a:t>
              </a:r>
              <a:r>
                <a:rPr lang="ru-RU" sz="2400" dirty="0">
                  <a:latin typeface="Arial" charset="0"/>
                </a:rPr>
                <a:t>!</a:t>
              </a:r>
            </a:p>
          </p:txBody>
        </p:sp>
        <p:sp>
          <p:nvSpPr>
            <p:cNvPr id="95249" name="Oval 9"/>
            <p:cNvSpPr>
              <a:spLocks noChangeArrowheads="1"/>
            </p:cNvSpPr>
            <p:nvPr/>
          </p:nvSpPr>
          <p:spPr bwMode="auto">
            <a:xfrm>
              <a:off x="796" y="2336"/>
              <a:ext cx="409" cy="418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 sz="4400">
                  <a:solidFill>
                    <a:schemeClr val="bg1"/>
                  </a:solidFill>
                  <a:latin typeface="Arial Black" panose="020B0A04020102020204" pitchFamily="34" charset="0"/>
                </a:rPr>
                <a:t>!</a:t>
              </a:r>
            </a:p>
          </p:txBody>
        </p:sp>
      </p:grpSp>
      <p:sp>
        <p:nvSpPr>
          <p:cNvPr id="21" name="Прямоугольник 20"/>
          <p:cNvSpPr/>
          <p:nvPr/>
        </p:nvSpPr>
        <p:spPr>
          <a:xfrm>
            <a:off x="557213" y="5735638"/>
            <a:ext cx="6784975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range</a:t>
            </a: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00B0F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10</a:t>
            </a: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) </a:t>
            </a: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  <a:sym typeface="Symbol"/>
              </a:rPr>
              <a:t></a:t>
            </a: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0</a:t>
            </a: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,</a:t>
            </a:r>
            <a:r>
              <a:rPr lang="en-US" sz="2400" b="1" dirty="0">
                <a:solidFill>
                  <a:srgbClr val="000000"/>
                </a:solidFill>
                <a:latin typeface="+mn-lt"/>
                <a:ea typeface="Times New Roman" pitchFamily="18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1,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2,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3,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4,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5,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6,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7,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8,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9</a:t>
            </a:r>
            <a:endParaRPr lang="ru-RU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462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6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7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67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1" grpId="0" animBg="1"/>
      <p:bldP spid="67591" grpId="0" animBg="1"/>
      <p:bldP spid="67592" grpId="0" animBg="1"/>
      <p:bldP spid="67593" grpId="0" animBg="1"/>
      <p:bldP spid="16" grpId="0" animBg="1"/>
      <p:bldP spid="67595" grpId="0" animBg="1"/>
      <p:bldP spid="17" grpId="0" animBg="1"/>
      <p:bldP spid="15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>
            <a:normAutofit fontScale="90000"/>
          </a:bodyPr>
          <a:lstStyle/>
          <a:p>
            <a:r>
              <a:rPr lang="ru-RU" altLang="ru-RU" smtClean="0"/>
              <a:t>Цикл с переменной</a:t>
            </a:r>
          </a:p>
        </p:txBody>
      </p:sp>
      <p:sp>
        <p:nvSpPr>
          <p:cNvPr id="96259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C65CCBA-454C-44FB-AEBC-EEBFB512DFF0}" type="slidenum">
              <a:rPr lang="ru-RU" altLang="ru-RU"/>
              <a:pPr eaLnBrk="1" hangingPunct="1"/>
              <a:t>4</a:t>
            </a:fld>
            <a:endParaRPr lang="ru-RU" altLang="ru-RU"/>
          </a:p>
        </p:txBody>
      </p:sp>
      <p:sp>
        <p:nvSpPr>
          <p:cNvPr id="96260" name="Прямоугольник 3"/>
          <p:cNvSpPr>
            <a:spLocks noChangeArrowheads="1"/>
          </p:cNvSpPr>
          <p:nvPr/>
        </p:nvSpPr>
        <p:spPr bwMode="auto">
          <a:xfrm>
            <a:off x="384175" y="803275"/>
            <a:ext cx="84788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1950" indent="-3619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i="1"/>
              <a:t>Задача</a:t>
            </a:r>
            <a:r>
              <a:rPr lang="ru-RU" altLang="ru-RU" sz="2400"/>
              <a:t>. Вывести все степени двойки от 2</a:t>
            </a:r>
            <a:r>
              <a:rPr lang="ru-RU" altLang="ru-RU" sz="2400" baseline="30000"/>
              <a:t>1</a:t>
            </a:r>
            <a:r>
              <a:rPr lang="ru-RU" altLang="ru-RU" sz="2400"/>
              <a:t> до 2</a:t>
            </a:r>
            <a:r>
              <a:rPr lang="ru-RU" altLang="ru-RU" sz="2400" baseline="30000"/>
              <a:t>10</a:t>
            </a:r>
            <a:r>
              <a:rPr lang="ru-RU" altLang="ru-RU" sz="2400"/>
              <a:t>.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471613" y="1358900"/>
            <a:ext cx="5310187" cy="663575"/>
            <a:chOff x="796" y="2336"/>
            <a:chExt cx="3345" cy="418"/>
          </a:xfrm>
        </p:grpSpPr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1090" y="2403"/>
              <a:ext cx="3051" cy="291"/>
            </a:xfrm>
            <a:prstGeom prst="rect">
              <a:avLst/>
            </a:prstGeom>
            <a:solidFill>
              <a:srgbClr val="D1D1FF"/>
            </a:solidFill>
            <a:ln w="12700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r>
                <a:rPr lang="ru-RU" sz="2400" dirty="0">
                  <a:latin typeface="Arial" charset="0"/>
                </a:rPr>
                <a:t>  Как сделать с</a:t>
              </a:r>
              <a:r>
                <a:rPr lang="en-US" sz="2400" dirty="0">
                  <a:latin typeface="Arial" charset="0"/>
                </a:rPr>
                <a:t> </a:t>
              </a:r>
              <a:r>
                <a:rPr lang="ru-RU" sz="2400" dirty="0">
                  <a:latin typeface="Arial" charset="0"/>
                </a:rPr>
                <a:t>циклом «пока»</a:t>
              </a:r>
              <a:r>
                <a:rPr lang="en-US" sz="2400" dirty="0">
                  <a:latin typeface="Arial" charset="0"/>
                </a:rPr>
                <a:t>?</a:t>
              </a:r>
              <a:endParaRPr lang="ru-RU" sz="2400" dirty="0">
                <a:latin typeface="Arial" charset="0"/>
              </a:endParaRPr>
            </a:p>
          </p:txBody>
        </p:sp>
        <p:sp>
          <p:nvSpPr>
            <p:cNvPr id="96276" name="Oval 9"/>
            <p:cNvSpPr>
              <a:spLocks noChangeArrowheads="1"/>
            </p:cNvSpPr>
            <p:nvPr/>
          </p:nvSpPr>
          <p:spPr bwMode="auto">
            <a:xfrm>
              <a:off x="796" y="2336"/>
              <a:ext cx="409" cy="418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ru-RU" sz="4400">
                  <a:solidFill>
                    <a:schemeClr val="bg1"/>
                  </a:solidFill>
                  <a:latin typeface="Arial Black" panose="020B0A04020102020204" pitchFamily="34" charset="0"/>
                </a:rPr>
                <a:t>?</a:t>
              </a:r>
              <a:endParaRPr lang="ru-RU" altLang="ru-RU" sz="4400">
                <a:solidFill>
                  <a:schemeClr val="bg1"/>
                </a:solidFill>
                <a:latin typeface="Arial Black" panose="020B0A04020102020204" pitchFamily="34" charset="0"/>
              </a:endParaRPr>
            </a:p>
          </p:txBody>
        </p:sp>
      </p:grp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441575" y="2093913"/>
            <a:ext cx="4035425" cy="1570037"/>
          </a:xfrm>
          <a:prstGeom prst="rect">
            <a:avLst/>
          </a:prstGeom>
          <a:solidFill>
            <a:srgbClr val="E6E6FF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indent="90488" eaLnBrk="0" hangingPunct="0">
              <a:defRPr/>
            </a:pP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 </a:t>
            </a:r>
            <a:endParaRPr lang="ru-RU" sz="2400" b="1" dirty="0"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indent="90488" eaLnBrk="0" hangingPunct="0">
              <a:defRPr/>
            </a:pP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while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:</a:t>
            </a:r>
            <a:endParaRPr lang="ru-RU" sz="2400" b="1" dirty="0"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indent="90488" eaLnBrk="0" hangingPunct="0">
              <a:defRPr/>
            </a:pP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print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( </a:t>
            </a:r>
            <a:r>
              <a:rPr lang="en-US" sz="2400" b="1" dirty="0">
                <a:solidFill>
                  <a:srgbClr val="00B0F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2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**k )</a:t>
            </a:r>
            <a:endParaRPr lang="ru-RU" sz="2400" b="1" dirty="0"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indent="90488" eaLnBrk="0" hangingPunct="0">
              <a:defRPr/>
            </a:pP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 </a:t>
            </a:r>
            <a:endParaRPr lang="ru-RU" sz="2400" b="1" dirty="0"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</p:txBody>
      </p:sp>
      <p:sp>
        <p:nvSpPr>
          <p:cNvPr id="18" name="Прямоугольник 11"/>
          <p:cNvSpPr>
            <a:spLocks noChangeArrowheads="1"/>
          </p:cNvSpPr>
          <p:nvPr/>
        </p:nvSpPr>
        <p:spPr bwMode="auto">
          <a:xfrm>
            <a:off x="2501900" y="2106613"/>
            <a:ext cx="908050" cy="41592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bIns="0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k</a:t>
            </a:r>
            <a:r>
              <a:rPr lang="ru-RU" sz="2400" b="1" dirty="0">
                <a:solidFill>
                  <a:srgbClr val="000000"/>
                </a:solidFill>
                <a:latin typeface="+mn-lt"/>
                <a:ea typeface="Times New Roman" pitchFamily="18" charset="0"/>
                <a:cs typeface="Courier New" pitchFamily="49" charset="0"/>
              </a:rPr>
              <a:t> </a:t>
            </a: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=</a:t>
            </a:r>
            <a:r>
              <a:rPr lang="ru-RU" sz="2400" b="1" dirty="0">
                <a:solidFill>
                  <a:srgbClr val="000000"/>
                </a:solidFill>
                <a:latin typeface="+mn-lt"/>
                <a:ea typeface="Times New Roman" pitchFamily="18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95FF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1</a:t>
            </a:r>
            <a:endParaRPr lang="ru-RU" dirty="0">
              <a:solidFill>
                <a:srgbClr val="0095FF"/>
              </a:solidFill>
              <a:latin typeface="Arial" charset="0"/>
              <a:ea typeface="Times New Roman" pitchFamily="18" charset="0"/>
              <a:cs typeface="Courier New" pitchFamily="49" charset="0"/>
            </a:endParaRPr>
          </a:p>
        </p:txBody>
      </p:sp>
      <p:sp>
        <p:nvSpPr>
          <p:cNvPr id="19" name="Прямоугольник 12"/>
          <p:cNvSpPr>
            <a:spLocks noChangeArrowheads="1"/>
          </p:cNvSpPr>
          <p:nvPr/>
        </p:nvSpPr>
        <p:spPr bwMode="auto">
          <a:xfrm>
            <a:off x="3724275" y="2471738"/>
            <a:ext cx="1276350" cy="41592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bIns="0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k</a:t>
            </a:r>
            <a:r>
              <a:rPr lang="ru-RU" sz="2400" b="1" dirty="0">
                <a:solidFill>
                  <a:srgbClr val="000000"/>
                </a:solidFill>
                <a:latin typeface="+mn-lt"/>
                <a:ea typeface="Times New Roman" pitchFamily="18" charset="0"/>
                <a:cs typeface="Courier New" pitchFamily="49" charset="0"/>
              </a:rPr>
              <a:t> </a:t>
            </a: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&lt;</a:t>
            </a: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=</a:t>
            </a:r>
            <a:r>
              <a:rPr lang="ru-RU" sz="2400" b="1" dirty="0">
                <a:solidFill>
                  <a:srgbClr val="000000"/>
                </a:solidFill>
                <a:latin typeface="+mn-lt"/>
                <a:ea typeface="Times New Roman" pitchFamily="18" charset="0"/>
                <a:cs typeface="Courier New" pitchFamily="49" charset="0"/>
              </a:rPr>
              <a:t> </a:t>
            </a:r>
            <a:r>
              <a:rPr lang="ru-RU" sz="2400" b="1" dirty="0">
                <a:solidFill>
                  <a:srgbClr val="0095FF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10</a:t>
            </a:r>
            <a:endParaRPr lang="ru-RU" dirty="0">
              <a:solidFill>
                <a:srgbClr val="0095FF"/>
              </a:solidFill>
              <a:latin typeface="Arial" charset="0"/>
              <a:ea typeface="Times New Roman" pitchFamily="18" charset="0"/>
              <a:cs typeface="Courier New" pitchFamily="49" charset="0"/>
            </a:endParaRPr>
          </a:p>
        </p:txBody>
      </p:sp>
      <p:sp>
        <p:nvSpPr>
          <p:cNvPr id="20" name="Прямоугольник 14"/>
          <p:cNvSpPr>
            <a:spLocks noChangeArrowheads="1"/>
          </p:cNvSpPr>
          <p:nvPr/>
        </p:nvSpPr>
        <p:spPr bwMode="auto">
          <a:xfrm>
            <a:off x="2884488" y="3219450"/>
            <a:ext cx="1092200" cy="414338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bIns="0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k</a:t>
            </a:r>
            <a:r>
              <a:rPr lang="en-US" sz="2400" b="1" dirty="0">
                <a:solidFill>
                  <a:srgbClr val="000000"/>
                </a:solidFill>
                <a:latin typeface="+mn-lt"/>
                <a:ea typeface="Times New Roman" pitchFamily="18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+</a:t>
            </a: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=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ru-RU" sz="2400" b="1" dirty="0">
                <a:solidFill>
                  <a:srgbClr val="00B0F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1</a:t>
            </a:r>
            <a:endParaRPr lang="ru-RU" dirty="0">
              <a:solidFill>
                <a:srgbClr val="00B0F0"/>
              </a:solidFill>
              <a:latin typeface="Arial" charset="0"/>
              <a:ea typeface="Times New Roman" pitchFamily="18" charset="0"/>
              <a:cs typeface="Courier New" pitchFamily="49" charset="0"/>
            </a:endParaRPr>
          </a:p>
        </p:txBody>
      </p:sp>
      <p:sp>
        <p:nvSpPr>
          <p:cNvPr id="21" name="Rectangle 1"/>
          <p:cNvSpPr>
            <a:spLocks noChangeArrowheads="1"/>
          </p:cNvSpPr>
          <p:nvPr/>
        </p:nvSpPr>
        <p:spPr bwMode="auto">
          <a:xfrm>
            <a:off x="708025" y="4433888"/>
            <a:ext cx="4333875" cy="831850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indent="90488" eaLnBrk="0" hangingPunct="0">
              <a:defRPr/>
            </a:pP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for 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         :</a:t>
            </a:r>
          </a:p>
          <a:p>
            <a:pPr indent="90488" eaLnBrk="0" hangingPunct="0">
              <a:defRPr/>
            </a:pP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print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( </a:t>
            </a:r>
            <a:r>
              <a:rPr lang="en-US" sz="2400" b="1" dirty="0">
                <a:solidFill>
                  <a:srgbClr val="00B0F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2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**k )</a:t>
            </a:r>
          </a:p>
        </p:txBody>
      </p:sp>
      <p:sp>
        <p:nvSpPr>
          <p:cNvPr id="22" name="Прямоугольник 16"/>
          <p:cNvSpPr>
            <a:spLocks noChangeArrowheads="1"/>
          </p:cNvSpPr>
          <p:nvPr/>
        </p:nvSpPr>
        <p:spPr bwMode="auto">
          <a:xfrm>
            <a:off x="1557338" y="4438650"/>
            <a:ext cx="3133725" cy="41592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400" b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k </a:t>
            </a:r>
            <a:r>
              <a:rPr lang="en-US" altLang="ru-RU" sz="2400" b="1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in</a:t>
            </a:r>
            <a:r>
              <a:rPr lang="en-US" altLang="ru-RU" sz="2400" b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altLang="ru-RU" sz="2400" b="1">
                <a:solidFill>
                  <a:srgbClr val="0070C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range</a:t>
            </a:r>
            <a:r>
              <a:rPr lang="en-US" altLang="ru-RU" sz="2400" b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</a:t>
            </a:r>
            <a:r>
              <a:rPr lang="en-US" altLang="ru-RU" sz="2400" b="1">
                <a:solidFill>
                  <a:srgbClr val="00B0F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1</a:t>
            </a:r>
            <a:r>
              <a:rPr lang="en-US" altLang="ru-RU" sz="2400" b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,</a:t>
            </a:r>
            <a:r>
              <a:rPr lang="en-US" altLang="ru-RU" sz="2400" b="1">
                <a:solidFill>
                  <a:srgbClr val="00B0F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11</a:t>
            </a:r>
            <a:r>
              <a:rPr lang="en-US" altLang="ru-RU" sz="2400" b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</a:t>
            </a:r>
            <a:endParaRPr lang="ru-RU" altLang="ru-RU" sz="2400" b="1">
              <a:solidFill>
                <a:srgbClr val="0095FF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</p:txBody>
      </p:sp>
      <p:sp>
        <p:nvSpPr>
          <p:cNvPr id="23" name="Скругленная прямоугольная выноска 22"/>
          <p:cNvSpPr/>
          <p:nvPr/>
        </p:nvSpPr>
        <p:spPr bwMode="auto">
          <a:xfrm>
            <a:off x="5086350" y="3816350"/>
            <a:ext cx="2443163" cy="781050"/>
          </a:xfrm>
          <a:prstGeom prst="wedgeRoundRectCallout">
            <a:avLst>
              <a:gd name="adj1" fmla="val -71065"/>
              <a:gd name="adj2" fmla="val 43921"/>
              <a:gd name="adj3" fmla="val 16667"/>
            </a:avLst>
          </a:prstGeom>
          <a:solidFill>
            <a:srgbClr val="E6E6FF"/>
          </a:solidFill>
          <a:ln w="12700" cap="flat" cmpd="sng" algn="ctr">
            <a:noFill/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>
              <a:lnSpc>
                <a:spcPct val="80000"/>
              </a:lnSpc>
              <a:defRPr/>
            </a:pPr>
            <a:r>
              <a:rPr lang="ru-RU" sz="2400" dirty="0">
                <a:latin typeface="Arial" charset="0"/>
              </a:rPr>
              <a:t>в диапазоне </a:t>
            </a:r>
            <a:r>
              <a:rPr lang="en-US" sz="2400" dirty="0">
                <a:latin typeface="Arial" charset="0"/>
              </a:rPr>
              <a:t>[</a:t>
            </a:r>
            <a:r>
              <a:rPr lang="ru-RU" sz="2400" dirty="0">
                <a:latin typeface="Arial" charset="0"/>
              </a:rPr>
              <a:t>1</a:t>
            </a:r>
            <a:r>
              <a:rPr lang="en-US" sz="2400" dirty="0">
                <a:latin typeface="Arial" charset="0"/>
              </a:rPr>
              <a:t>,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11</a:t>
            </a:r>
            <a:r>
              <a:rPr lang="en-US" sz="2400" dirty="0">
                <a:latin typeface="Arial" charset="0"/>
              </a:rPr>
              <a:t>)</a:t>
            </a:r>
          </a:p>
        </p:txBody>
      </p:sp>
      <p:sp>
        <p:nvSpPr>
          <p:cNvPr id="24" name="Прямоугольник 6"/>
          <p:cNvSpPr>
            <a:spLocks noChangeArrowheads="1"/>
          </p:cNvSpPr>
          <p:nvPr/>
        </p:nvSpPr>
        <p:spPr bwMode="auto">
          <a:xfrm>
            <a:off x="390525" y="3768725"/>
            <a:ext cx="32559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333399"/>
                </a:solidFill>
              </a:rPr>
              <a:t>Цикл с переменной:</a:t>
            </a:r>
            <a:endParaRPr lang="ru-RU" altLang="ru-RU" b="1">
              <a:solidFill>
                <a:srgbClr val="333399"/>
              </a:solidFill>
            </a:endParaRP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5226050" y="4856163"/>
            <a:ext cx="3155950" cy="663575"/>
            <a:chOff x="796" y="2336"/>
            <a:chExt cx="1988" cy="418"/>
          </a:xfrm>
        </p:grpSpPr>
        <p:sp>
          <p:nvSpPr>
            <p:cNvPr id="26" name="Text Box 8"/>
            <p:cNvSpPr txBox="1">
              <a:spLocks noChangeArrowheads="1"/>
            </p:cNvSpPr>
            <p:nvPr/>
          </p:nvSpPr>
          <p:spPr bwMode="auto">
            <a:xfrm>
              <a:off x="1090" y="2403"/>
              <a:ext cx="1694" cy="291"/>
            </a:xfrm>
            <a:prstGeom prst="rect">
              <a:avLst/>
            </a:prstGeom>
            <a:solidFill>
              <a:srgbClr val="D1D1FF"/>
            </a:solidFill>
            <a:ln w="12700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r>
                <a:rPr lang="ru-RU" sz="2400" dirty="0">
                  <a:latin typeface="Arial" charset="0"/>
                </a:rPr>
                <a:t>  Не включая </a:t>
              </a:r>
              <a:r>
                <a:rPr lang="ru-RU" sz="2400" b="1" dirty="0">
                  <a:solidFill>
                    <a:srgbClr val="FF0000"/>
                  </a:solidFill>
                  <a:latin typeface="Arial" charset="0"/>
                </a:rPr>
                <a:t>1</a:t>
              </a:r>
              <a:r>
                <a:rPr lang="en-US" sz="2400" b="1" dirty="0">
                  <a:solidFill>
                    <a:srgbClr val="FF0000"/>
                  </a:solidFill>
                  <a:latin typeface="Arial" charset="0"/>
                </a:rPr>
                <a:t>1</a:t>
              </a:r>
              <a:r>
                <a:rPr lang="ru-RU" sz="2400" dirty="0">
                  <a:latin typeface="Arial" charset="0"/>
                </a:rPr>
                <a:t>!</a:t>
              </a:r>
            </a:p>
          </p:txBody>
        </p:sp>
        <p:sp>
          <p:nvSpPr>
            <p:cNvPr id="96274" name="Oval 9"/>
            <p:cNvSpPr>
              <a:spLocks noChangeArrowheads="1"/>
            </p:cNvSpPr>
            <p:nvPr/>
          </p:nvSpPr>
          <p:spPr bwMode="auto">
            <a:xfrm>
              <a:off x="796" y="2336"/>
              <a:ext cx="409" cy="418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 sz="4400">
                  <a:solidFill>
                    <a:schemeClr val="bg1"/>
                  </a:solidFill>
                  <a:latin typeface="Arial Black" panose="020B0A04020102020204" pitchFamily="34" charset="0"/>
                </a:rPr>
                <a:t>!</a:t>
              </a:r>
            </a:p>
          </p:txBody>
        </p:sp>
      </p:grpSp>
      <p:sp>
        <p:nvSpPr>
          <p:cNvPr id="28" name="Прямоугольник 27"/>
          <p:cNvSpPr>
            <a:spLocks noChangeArrowheads="1"/>
          </p:cNvSpPr>
          <p:nvPr/>
        </p:nvSpPr>
        <p:spPr bwMode="auto">
          <a:xfrm>
            <a:off x="557213" y="5735638"/>
            <a:ext cx="74374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400" b="1">
                <a:solidFill>
                  <a:srgbClr val="0070C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range</a:t>
            </a:r>
            <a:r>
              <a:rPr lang="en-US" altLang="ru-RU" sz="2400" b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</a:t>
            </a:r>
            <a:r>
              <a:rPr lang="en-US" altLang="ru-RU" sz="2400" b="1">
                <a:solidFill>
                  <a:srgbClr val="00B0F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1</a:t>
            </a:r>
            <a:r>
              <a:rPr lang="en-US" altLang="ru-RU" sz="2400" b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,</a:t>
            </a:r>
            <a:r>
              <a:rPr lang="en-US" altLang="ru-RU" sz="2400" b="1">
                <a:solidFill>
                  <a:srgbClr val="00B0F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11</a:t>
            </a:r>
            <a:r>
              <a:rPr lang="en-US" altLang="ru-RU" sz="2400" b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 </a:t>
            </a:r>
            <a:r>
              <a:rPr lang="en-US" altLang="ru-RU" sz="2400" b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  <a:sym typeface="Symbol" panose="05050102010706020507" pitchFamily="18" charset="2"/>
              </a:rPr>
              <a:t></a:t>
            </a:r>
            <a:r>
              <a:rPr lang="ru-RU" altLang="ru-RU" sz="2400" b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altLang="ru-RU" sz="2400" b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1,</a:t>
            </a:r>
            <a:r>
              <a:rPr lang="en-US" altLang="ru-RU" sz="2400" b="1">
                <a:solidFill>
                  <a:srgbClr val="000000"/>
                </a:solidFill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altLang="ru-RU" sz="2400" b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2,</a:t>
            </a:r>
            <a:r>
              <a:rPr lang="en-US" altLang="ru-RU" sz="2400" b="1">
                <a:solidFill>
                  <a:srgbClr val="000000"/>
                </a:solidFill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altLang="ru-RU" sz="2400" b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3,</a:t>
            </a:r>
            <a:r>
              <a:rPr lang="en-US" altLang="ru-RU" sz="2400" b="1">
                <a:solidFill>
                  <a:srgbClr val="000000"/>
                </a:solidFill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altLang="ru-RU" sz="2400" b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4,</a:t>
            </a:r>
            <a:r>
              <a:rPr lang="en-US" altLang="ru-RU" sz="2400" b="1">
                <a:solidFill>
                  <a:srgbClr val="000000"/>
                </a:solidFill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altLang="ru-RU" sz="2400" b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5,</a:t>
            </a:r>
            <a:r>
              <a:rPr lang="en-US" altLang="ru-RU" sz="2400" b="1">
                <a:solidFill>
                  <a:srgbClr val="000000"/>
                </a:solidFill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altLang="ru-RU" sz="2400" b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6,</a:t>
            </a:r>
            <a:r>
              <a:rPr lang="en-US" altLang="ru-RU" sz="2400" b="1">
                <a:solidFill>
                  <a:srgbClr val="000000"/>
                </a:solidFill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altLang="ru-RU" sz="2400" b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7,</a:t>
            </a:r>
            <a:r>
              <a:rPr lang="en-US" altLang="ru-RU" sz="2400" b="1">
                <a:solidFill>
                  <a:srgbClr val="000000"/>
                </a:solidFill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altLang="ru-RU" sz="2400" b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8,</a:t>
            </a:r>
            <a:r>
              <a:rPr lang="en-US" altLang="ru-RU" sz="2400" b="1">
                <a:solidFill>
                  <a:srgbClr val="000000"/>
                </a:solidFill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altLang="ru-RU" sz="2400" b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9</a:t>
            </a:r>
            <a:r>
              <a:rPr lang="ru-RU" altLang="ru-RU" sz="2400" b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,</a:t>
            </a:r>
            <a:r>
              <a:rPr lang="en-US" altLang="ru-RU" sz="2400" b="1">
                <a:solidFill>
                  <a:srgbClr val="000000"/>
                </a:solidFill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ru-RU" altLang="ru-RU" sz="2400" b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10</a:t>
            </a:r>
            <a:endParaRPr lang="ru-RU" altLang="ru-RU">
              <a:ea typeface="Times New Roman" panose="02020603050405020304" pitchFamily="18" charset="0"/>
              <a:cs typeface="Courier New" panose="02070309020205020404" pitchFamily="49" charset="0"/>
            </a:endParaRPr>
          </a:p>
        </p:txBody>
      </p:sp>
      <p:sp>
        <p:nvSpPr>
          <p:cNvPr id="25" name="Скругленная прямоугольная выноска 24"/>
          <p:cNvSpPr/>
          <p:nvPr/>
        </p:nvSpPr>
        <p:spPr bwMode="auto">
          <a:xfrm>
            <a:off x="5518150" y="2139950"/>
            <a:ext cx="2127250" cy="781050"/>
          </a:xfrm>
          <a:prstGeom prst="wedgeRoundRectCallout">
            <a:avLst>
              <a:gd name="adj1" fmla="val -71065"/>
              <a:gd name="adj2" fmla="val 43921"/>
              <a:gd name="adj3" fmla="val 16667"/>
            </a:avLst>
          </a:prstGeom>
          <a:solidFill>
            <a:srgbClr val="FFFF99"/>
          </a:solidFill>
          <a:ln w="12700" cap="flat" cmpd="sng" algn="ctr">
            <a:noFill/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>
              <a:lnSpc>
                <a:spcPct val="80000"/>
              </a:lnSpc>
              <a:defRPr/>
            </a:pPr>
            <a:r>
              <a:rPr lang="ru-RU" sz="2400" dirty="0">
                <a:latin typeface="Arial" charset="0"/>
              </a:rPr>
              <a:t>возведение </a:t>
            </a:r>
            <a:br>
              <a:rPr lang="ru-RU" sz="2400" dirty="0">
                <a:latin typeface="Arial" charset="0"/>
              </a:rPr>
            </a:br>
            <a:r>
              <a:rPr lang="ru-RU" sz="2400" dirty="0">
                <a:latin typeface="Arial" charset="0"/>
              </a:rPr>
              <a:t>в степень</a:t>
            </a:r>
            <a:endParaRPr lang="en-US" sz="2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40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/>
      <p:bldP spid="28" grpId="0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>
            <a:normAutofit fontScale="90000"/>
          </a:bodyPr>
          <a:lstStyle/>
          <a:p>
            <a:r>
              <a:rPr lang="ru-RU" altLang="ru-RU" smtClean="0"/>
              <a:t>Задачи</a:t>
            </a:r>
          </a:p>
        </p:txBody>
      </p:sp>
      <p:sp>
        <p:nvSpPr>
          <p:cNvPr id="93187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341191E-CD23-431D-B40B-00B6E4A3E693}" type="slidenum">
              <a:rPr lang="ru-RU" altLang="ru-RU"/>
              <a:pPr eaLnBrk="1" hangingPunct="1"/>
              <a:t>5</a:t>
            </a:fld>
            <a:endParaRPr lang="ru-RU" altLang="ru-RU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69888" y="809625"/>
            <a:ext cx="84201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30238" indent="-630238">
              <a:defRPr/>
            </a:pPr>
            <a:r>
              <a:rPr lang="ru-RU" sz="2200" b="1" dirty="0" smtClean="0">
                <a:solidFill>
                  <a:srgbClr val="3333FF"/>
                </a:solidFill>
              </a:rPr>
              <a:t>«6»: </a:t>
            </a:r>
            <a:r>
              <a:rPr lang="ru-RU" sz="2200" dirty="0"/>
              <a:t>Ввести с клавиатуры число в двоичной системе счисления. Определить, сколько в его записи единиц и сколько нулей.</a:t>
            </a:r>
            <a:endParaRPr lang="en-US" sz="2200" dirty="0"/>
          </a:p>
          <a:p>
            <a:pPr marL="714375" indent="-357188">
              <a:defRPr/>
            </a:pPr>
            <a:r>
              <a:rPr lang="ru-RU" sz="2200" b="1" dirty="0">
                <a:solidFill>
                  <a:srgbClr val="333399"/>
                </a:solidFill>
              </a:rPr>
              <a:t>Пример</a:t>
            </a:r>
            <a:r>
              <a:rPr lang="ru-RU" sz="2200" b="1" dirty="0"/>
              <a:t>:</a:t>
            </a:r>
          </a:p>
          <a:p>
            <a:pPr marL="714375">
              <a:defRPr/>
            </a:pPr>
            <a:r>
              <a:rPr lang="ru-RU" sz="2200" b="1" dirty="0">
                <a:latin typeface="Courier New" pitchFamily="49" charset="0"/>
                <a:cs typeface="Courier New" pitchFamily="49" charset="0"/>
              </a:rPr>
              <a:t>Введите число:</a:t>
            </a:r>
          </a:p>
          <a:p>
            <a:pPr marL="714375">
              <a:defRPr/>
            </a:pPr>
            <a:r>
              <a:rPr lang="ru-RU" sz="2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1010100</a:t>
            </a:r>
          </a:p>
          <a:p>
            <a:pPr marL="714375">
              <a:defRPr/>
            </a:pPr>
            <a:r>
              <a:rPr lang="ru-RU" sz="2200" b="1" dirty="0">
                <a:latin typeface="Courier New" pitchFamily="49" charset="0"/>
                <a:cs typeface="Courier New" pitchFamily="49" charset="0"/>
              </a:rPr>
              <a:t>Нулей: 4</a:t>
            </a:r>
          </a:p>
          <a:p>
            <a:pPr marL="714375">
              <a:defRPr/>
            </a:pPr>
            <a:r>
              <a:rPr lang="ru-RU" sz="2200" b="1" dirty="0">
                <a:latin typeface="Courier New" pitchFamily="49" charset="0"/>
                <a:cs typeface="Courier New" pitchFamily="49" charset="0"/>
              </a:rPr>
              <a:t>Единиц: 3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69888" y="3616325"/>
            <a:ext cx="84201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30238" indent="-630238">
              <a:defRPr/>
            </a:pPr>
            <a:r>
              <a:rPr lang="ru-RU" sz="2200" b="1" dirty="0" smtClean="0">
                <a:solidFill>
                  <a:srgbClr val="3333FF"/>
                </a:solidFill>
              </a:rPr>
              <a:t>«8»: </a:t>
            </a:r>
            <a:r>
              <a:rPr lang="ru-RU" sz="2200" dirty="0"/>
              <a:t>Ввести с клавиатуры символьную строку. Если это правильная запись двоичного числа, вывести сообщение «Да», иначе вывести сообщение «Нет». </a:t>
            </a:r>
            <a:endParaRPr lang="en-US" sz="2200" dirty="0"/>
          </a:p>
          <a:p>
            <a:pPr marL="714375" indent="-357188">
              <a:defRPr/>
            </a:pPr>
            <a:r>
              <a:rPr lang="ru-RU" sz="2200" b="1" dirty="0">
                <a:solidFill>
                  <a:srgbClr val="333399"/>
                </a:solidFill>
              </a:rPr>
              <a:t>Пример</a:t>
            </a:r>
            <a:r>
              <a:rPr lang="ru-RU" sz="2200" b="1" dirty="0"/>
              <a:t>:</a:t>
            </a:r>
          </a:p>
          <a:p>
            <a:pPr marL="714375">
              <a:defRPr/>
            </a:pPr>
            <a:r>
              <a:rPr lang="ru-RU" sz="2200" b="1" dirty="0">
                <a:latin typeface="Courier New" pitchFamily="49" charset="0"/>
                <a:cs typeface="Courier New" pitchFamily="49" charset="0"/>
              </a:rPr>
              <a:t>Введите число:		 Введите число: 	</a:t>
            </a:r>
          </a:p>
          <a:p>
            <a:pPr marL="714375">
              <a:defRPr/>
            </a:pPr>
            <a:r>
              <a:rPr lang="ru-RU" sz="2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1010100			 </a:t>
            </a:r>
            <a:r>
              <a:rPr lang="en-US" sz="2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abcd10</a:t>
            </a:r>
            <a:r>
              <a:rPr lang="ru-RU" sz="2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714375">
              <a:defRPr/>
            </a:pPr>
            <a:r>
              <a:rPr lang="ru-RU" sz="2200" b="1" dirty="0">
                <a:latin typeface="Courier New" pitchFamily="49" charset="0"/>
                <a:cs typeface="Courier New" pitchFamily="49" charset="0"/>
              </a:rPr>
              <a:t>Да.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				 </a:t>
            </a:r>
            <a:r>
              <a:rPr lang="ru-RU" sz="2200" b="1" dirty="0">
                <a:latin typeface="Courier New" pitchFamily="49" charset="0"/>
                <a:cs typeface="Courier New" pitchFamily="49" charset="0"/>
              </a:rPr>
              <a:t>Нет.</a:t>
            </a:r>
          </a:p>
        </p:txBody>
      </p:sp>
    </p:spTree>
    <p:extLst>
      <p:ext uri="{BB962C8B-B14F-4D97-AF65-F5344CB8AC3E}">
        <p14:creationId xmlns:p14="http://schemas.microsoft.com/office/powerpoint/2010/main" val="274049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Заголовок 4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>
            <a:normAutofit fontScale="90000"/>
          </a:bodyPr>
          <a:lstStyle/>
          <a:p>
            <a:r>
              <a:rPr lang="ru-RU" altLang="ru-RU" smtClean="0"/>
              <a:t>Задачи</a:t>
            </a:r>
          </a:p>
        </p:txBody>
      </p:sp>
      <p:sp>
        <p:nvSpPr>
          <p:cNvPr id="99331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008FD88-21A4-4E44-9C44-8AFA7F0A3E75}" type="slidenum">
              <a:rPr lang="ru-RU" altLang="ru-RU"/>
              <a:pPr eaLnBrk="1" hangingPunct="1"/>
              <a:t>6</a:t>
            </a:fld>
            <a:endParaRPr lang="ru-RU" altLang="ru-RU"/>
          </a:p>
        </p:txBody>
      </p:sp>
      <p:sp>
        <p:nvSpPr>
          <p:cNvPr id="84996" name="Text Box 5"/>
          <p:cNvSpPr txBox="1">
            <a:spLocks noChangeArrowheads="1"/>
          </p:cNvSpPr>
          <p:nvPr/>
        </p:nvSpPr>
        <p:spPr bwMode="auto">
          <a:xfrm>
            <a:off x="369888" y="809625"/>
            <a:ext cx="84201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30238" indent="-630238">
              <a:defRPr/>
            </a:pPr>
            <a:r>
              <a:rPr lang="ru-RU" sz="2400" b="1" dirty="0" smtClean="0">
                <a:solidFill>
                  <a:srgbClr val="3333FF"/>
                </a:solidFill>
                <a:latin typeface="Arial" charset="0"/>
              </a:rPr>
              <a:t>«</a:t>
            </a:r>
            <a:r>
              <a:rPr lang="uk-UA" sz="2400" b="1" dirty="0" smtClean="0">
                <a:solidFill>
                  <a:srgbClr val="3333FF"/>
                </a:solidFill>
                <a:latin typeface="Arial" charset="0"/>
              </a:rPr>
              <a:t>10</a:t>
            </a:r>
            <a:r>
              <a:rPr lang="ru-RU" sz="2400" b="1" dirty="0" smtClean="0">
                <a:solidFill>
                  <a:srgbClr val="3333FF"/>
                </a:solidFill>
                <a:latin typeface="Arial" charset="0"/>
              </a:rPr>
              <a:t>»: </a:t>
            </a:r>
            <a:r>
              <a:rPr lang="ru-RU" sz="2400" dirty="0">
                <a:latin typeface="Arial" charset="0"/>
              </a:rPr>
              <a:t>Вводится натуральное число </a:t>
            </a:r>
            <a:r>
              <a:rPr lang="en-US" sz="2400" dirty="0">
                <a:latin typeface="Arial" charset="0"/>
              </a:rPr>
              <a:t>N. </a:t>
            </a:r>
            <a:r>
              <a:rPr lang="ru-RU" sz="2400" dirty="0">
                <a:latin typeface="Arial" charset="0"/>
              </a:rPr>
              <a:t>Программа должна найти </a:t>
            </a:r>
            <a:r>
              <a:rPr lang="ru-RU" sz="2400" b="1" dirty="0">
                <a:latin typeface="Arial" charset="0"/>
              </a:rPr>
              <a:t>факториал</a:t>
            </a:r>
            <a:r>
              <a:rPr lang="ru-RU" sz="2400" dirty="0">
                <a:latin typeface="Arial" charset="0"/>
              </a:rPr>
              <a:t> (обозначается как </a:t>
            </a:r>
            <a:r>
              <a:rPr lang="en-US" sz="2400" b="1" dirty="0">
                <a:latin typeface="Arial" charset="0"/>
              </a:rPr>
              <a:t>N!</a:t>
            </a:r>
            <a:r>
              <a:rPr lang="ru-RU" sz="2400" dirty="0">
                <a:latin typeface="Arial" charset="0"/>
              </a:rPr>
              <a:t>) – произведение всех натуральных чисел от 1 до </a:t>
            </a:r>
            <a:r>
              <a:rPr lang="en-US" sz="2400" dirty="0">
                <a:latin typeface="Arial" charset="0"/>
              </a:rPr>
              <a:t>N</a:t>
            </a:r>
            <a:r>
              <a:rPr lang="ru-RU" sz="2400" dirty="0">
                <a:latin typeface="Arial" charset="0"/>
              </a:rPr>
              <a:t>.</a:t>
            </a:r>
            <a:r>
              <a:rPr lang="en-US" sz="2400" dirty="0">
                <a:latin typeface="Arial" charset="0"/>
              </a:rPr>
              <a:t> </a:t>
            </a:r>
            <a:r>
              <a:rPr lang="ru-RU" sz="2400" dirty="0">
                <a:latin typeface="Arial" charset="0"/>
              </a:rPr>
              <a:t>Например</a:t>
            </a:r>
            <a:r>
              <a:rPr lang="en-US" sz="2400" dirty="0">
                <a:latin typeface="Arial" charset="0"/>
              </a:rPr>
              <a:t>, 5! = 1 · 2 · 3 · 4 · 5 = 120.</a:t>
            </a:r>
          </a:p>
          <a:p>
            <a:pPr marL="714375" indent="-357188">
              <a:defRPr/>
            </a:pPr>
            <a:r>
              <a:rPr lang="ru-RU" sz="2400" b="1" dirty="0">
                <a:solidFill>
                  <a:srgbClr val="333399"/>
                </a:solidFill>
              </a:rPr>
              <a:t>Пример</a:t>
            </a:r>
            <a:r>
              <a:rPr lang="ru-RU" sz="2400" b="1" dirty="0"/>
              <a:t>:</a:t>
            </a:r>
          </a:p>
          <a:p>
            <a:pPr marL="714375">
              <a:defRPr/>
            </a:pPr>
            <a:r>
              <a:rPr lang="ru-RU" sz="2400" b="1" dirty="0">
                <a:latin typeface="Courier New" pitchFamily="49" charset="0"/>
                <a:cs typeface="Courier New" pitchFamily="49" charset="0"/>
              </a:rPr>
              <a:t>Введите число:</a:t>
            </a:r>
          </a:p>
          <a:p>
            <a:pPr marL="714375">
              <a:defRPr/>
            </a:pPr>
            <a:r>
              <a:rPr lang="ru-RU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5</a:t>
            </a:r>
          </a:p>
          <a:p>
            <a:pPr marL="714375">
              <a:defRPr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5!=120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1923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Заголовок 4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>
            <a:normAutofit fontScale="90000"/>
          </a:bodyPr>
          <a:lstStyle/>
          <a:p>
            <a:r>
              <a:rPr lang="ru-RU" altLang="ru-RU" smtClean="0"/>
              <a:t>Задачи</a:t>
            </a:r>
          </a:p>
        </p:txBody>
      </p:sp>
      <p:sp>
        <p:nvSpPr>
          <p:cNvPr id="100355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6B0818E-BF62-4556-8B7A-6D7A36464595}" type="slidenum">
              <a:rPr lang="ru-RU" altLang="ru-RU"/>
              <a:pPr eaLnBrk="1" hangingPunct="1"/>
              <a:t>7</a:t>
            </a:fld>
            <a:endParaRPr lang="ru-RU" altLang="ru-RU"/>
          </a:p>
        </p:txBody>
      </p:sp>
      <p:sp>
        <p:nvSpPr>
          <p:cNvPr id="100356" name="Text Box 5"/>
          <p:cNvSpPr txBox="1">
            <a:spLocks noChangeArrowheads="1"/>
          </p:cNvSpPr>
          <p:nvPr/>
        </p:nvSpPr>
        <p:spPr bwMode="auto">
          <a:xfrm>
            <a:off x="369888" y="809625"/>
            <a:ext cx="84201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30238" indent="-6302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 dirty="0" smtClean="0">
                <a:solidFill>
                  <a:srgbClr val="3333FF"/>
                </a:solidFill>
              </a:rPr>
              <a:t>«</a:t>
            </a:r>
            <a:r>
              <a:rPr lang="en-US" altLang="ru-RU" sz="2400" b="1" dirty="0" smtClean="0">
                <a:solidFill>
                  <a:srgbClr val="3333FF"/>
                </a:solidFill>
              </a:rPr>
              <a:t>1</a:t>
            </a:r>
            <a:r>
              <a:rPr lang="uk-UA" altLang="ru-RU" sz="2400" b="1" dirty="0" smtClean="0">
                <a:solidFill>
                  <a:srgbClr val="3333FF"/>
                </a:solidFill>
              </a:rPr>
              <a:t>1</a:t>
            </a:r>
            <a:r>
              <a:rPr lang="ru-RU" altLang="ru-RU" sz="2400" b="1" dirty="0" smtClean="0">
                <a:solidFill>
                  <a:srgbClr val="3333FF"/>
                </a:solidFill>
              </a:rPr>
              <a:t>»: </a:t>
            </a:r>
            <a:r>
              <a:rPr lang="ru-RU" altLang="ru-RU" sz="2400" dirty="0"/>
              <a:t>Натуральное число называется </a:t>
            </a:r>
            <a:r>
              <a:rPr lang="ru-RU" altLang="ru-RU" sz="2400" b="1" dirty="0"/>
              <a:t>числом </a:t>
            </a:r>
            <a:r>
              <a:rPr lang="ru-RU" altLang="ru-RU" sz="2400" b="1" dirty="0" err="1"/>
              <a:t>Армстронга</a:t>
            </a:r>
            <a:r>
              <a:rPr lang="ru-RU" altLang="ru-RU" sz="2400" dirty="0"/>
              <a:t>, если сумма цифр числа, возведенных в N-</a:t>
            </a:r>
            <a:r>
              <a:rPr lang="ru-RU" altLang="ru-RU" sz="2400" dirty="0" err="1"/>
              <a:t>ную</a:t>
            </a:r>
            <a:r>
              <a:rPr lang="ru-RU" altLang="ru-RU" sz="2400" dirty="0"/>
              <a:t> степень (где N – количество цифр в числе) равна самому числу. Например, </a:t>
            </a:r>
            <a:r>
              <a:rPr lang="ru-RU" altLang="ru-RU" sz="2400" dirty="0">
                <a:solidFill>
                  <a:srgbClr val="FF0000"/>
                </a:solidFill>
              </a:rPr>
              <a:t>153 = 1</a:t>
            </a:r>
            <a:r>
              <a:rPr lang="ru-RU" altLang="ru-RU" sz="2400" baseline="30000" dirty="0">
                <a:solidFill>
                  <a:srgbClr val="FF0000"/>
                </a:solidFill>
              </a:rPr>
              <a:t>3</a:t>
            </a:r>
            <a:r>
              <a:rPr lang="ru-RU" altLang="ru-RU" sz="2400" dirty="0">
                <a:solidFill>
                  <a:srgbClr val="FF0000"/>
                </a:solidFill>
              </a:rPr>
              <a:t> + 5</a:t>
            </a:r>
            <a:r>
              <a:rPr lang="ru-RU" altLang="ru-RU" sz="2400" baseline="30000" dirty="0">
                <a:solidFill>
                  <a:srgbClr val="FF0000"/>
                </a:solidFill>
              </a:rPr>
              <a:t>3</a:t>
            </a:r>
            <a:r>
              <a:rPr lang="ru-RU" altLang="ru-RU" sz="2400" dirty="0">
                <a:solidFill>
                  <a:srgbClr val="FF0000"/>
                </a:solidFill>
              </a:rPr>
              <a:t> + 3</a:t>
            </a:r>
            <a:r>
              <a:rPr lang="ru-RU" altLang="ru-RU" sz="2400" baseline="30000" dirty="0">
                <a:solidFill>
                  <a:srgbClr val="FF0000"/>
                </a:solidFill>
              </a:rPr>
              <a:t>3</a:t>
            </a:r>
            <a:r>
              <a:rPr lang="ru-RU" altLang="ru-RU" sz="2400" dirty="0"/>
              <a:t>. Найдите все трёхзначные </a:t>
            </a:r>
            <a:r>
              <a:rPr lang="ru-RU" altLang="ru-RU" sz="2400" dirty="0" err="1"/>
              <a:t>Армстронга</a:t>
            </a:r>
            <a:r>
              <a:rPr lang="ru-RU" altLang="ru-RU" sz="2400" dirty="0"/>
              <a:t>.</a:t>
            </a:r>
            <a:endParaRPr lang="en-US" altLang="ru-RU" sz="2400" dirty="0"/>
          </a:p>
        </p:txBody>
      </p:sp>
    </p:spTree>
    <p:extLst>
      <p:ext uri="{BB962C8B-B14F-4D97-AF65-F5344CB8AC3E}">
        <p14:creationId xmlns:p14="http://schemas.microsoft.com/office/powerpoint/2010/main" val="2027771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478</Words>
  <Application>Microsoft Office PowerPoint</Application>
  <PresentationFormat>Экран (4:3)</PresentationFormat>
  <Paragraphs>98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Обработка строк в цикле</vt:lpstr>
      <vt:lpstr>Проверка символов</vt:lpstr>
      <vt:lpstr>Цикл с переменной</vt:lpstr>
      <vt:lpstr>Цикл с переменной</vt:lpstr>
      <vt:lpstr>Задачи</vt:lpstr>
      <vt:lpstr>Задачи</vt:lpstr>
      <vt:lpstr>Задачи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Обработка строк в цикле</dc:title>
  <dc:creator>lara</dc:creator>
  <cp:lastModifiedBy>lara</cp:lastModifiedBy>
  <cp:revision>3</cp:revision>
  <dcterms:created xsi:type="dcterms:W3CDTF">2021-11-23T07:47:09Z</dcterms:created>
  <dcterms:modified xsi:type="dcterms:W3CDTF">2021-11-24T08:57:13Z</dcterms:modified>
</cp:coreProperties>
</file>